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6.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7.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notesSlides/notesSlide8.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10.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11.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12.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3.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notesSlides/notesSlide14.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15.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16.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17.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18.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19.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20.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notesSlides/notesSlide21.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22.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23.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24.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25.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notesSlides/notesSlide26.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6"/>
  </p:notesMasterIdLst>
  <p:sldIdLst>
    <p:sldId id="256" r:id="rId2"/>
    <p:sldId id="264" r:id="rId3"/>
    <p:sldId id="326" r:id="rId4"/>
    <p:sldId id="330" r:id="rId5"/>
    <p:sldId id="327" r:id="rId6"/>
    <p:sldId id="328" r:id="rId7"/>
    <p:sldId id="329" r:id="rId8"/>
    <p:sldId id="280" r:id="rId9"/>
    <p:sldId id="331" r:id="rId10"/>
    <p:sldId id="474" r:id="rId11"/>
    <p:sldId id="521" r:id="rId12"/>
    <p:sldId id="473" r:id="rId13"/>
    <p:sldId id="312" r:id="rId14"/>
    <p:sldId id="457" r:id="rId15"/>
    <p:sldId id="333" r:id="rId16"/>
    <p:sldId id="485" r:id="rId17"/>
    <p:sldId id="522" r:id="rId18"/>
    <p:sldId id="460" r:id="rId19"/>
    <p:sldId id="459" r:id="rId20"/>
    <p:sldId id="475" r:id="rId21"/>
    <p:sldId id="476" r:id="rId22"/>
    <p:sldId id="519" r:id="rId23"/>
    <p:sldId id="520" r:id="rId24"/>
    <p:sldId id="315" r:id="rId25"/>
    <p:sldId id="389" r:id="rId26"/>
    <p:sldId id="523" r:id="rId27"/>
    <p:sldId id="503" r:id="rId28"/>
    <p:sldId id="486" r:id="rId29"/>
    <p:sldId id="461" r:id="rId30"/>
    <p:sldId id="462" r:id="rId31"/>
    <p:sldId id="478" r:id="rId32"/>
    <p:sldId id="479" r:id="rId33"/>
    <p:sldId id="480" r:id="rId34"/>
    <p:sldId id="463" r:id="rId35"/>
    <p:sldId id="379" r:id="rId36"/>
    <p:sldId id="494" r:id="rId37"/>
    <p:sldId id="384" r:id="rId38"/>
    <p:sldId id="464" r:id="rId39"/>
    <p:sldId id="477" r:id="rId40"/>
    <p:sldId id="387" r:id="rId41"/>
    <p:sldId id="493" r:id="rId42"/>
    <p:sldId id="502" r:id="rId43"/>
    <p:sldId id="491" r:id="rId44"/>
    <p:sldId id="492" r:id="rId45"/>
    <p:sldId id="426" r:id="rId46"/>
    <p:sldId id="501" r:id="rId47"/>
    <p:sldId id="524" r:id="rId48"/>
    <p:sldId id="314" r:id="rId49"/>
    <p:sldId id="351" r:id="rId50"/>
    <p:sldId id="427" r:id="rId51"/>
    <p:sldId id="490" r:id="rId52"/>
    <p:sldId id="428" r:id="rId53"/>
    <p:sldId id="429" r:id="rId54"/>
    <p:sldId id="430" r:id="rId55"/>
    <p:sldId id="525" r:id="rId56"/>
    <p:sldId id="441" r:id="rId57"/>
    <p:sldId id="442" r:id="rId58"/>
    <p:sldId id="505" r:id="rId59"/>
    <p:sldId id="470" r:id="rId60"/>
    <p:sldId id="471" r:id="rId61"/>
    <p:sldId id="472" r:id="rId62"/>
    <p:sldId id="481" r:id="rId63"/>
    <p:sldId id="482" r:id="rId64"/>
    <p:sldId id="500" r:id="rId65"/>
    <p:sldId id="499" r:id="rId66"/>
    <p:sldId id="352" r:id="rId67"/>
    <p:sldId id="507" r:id="rId68"/>
    <p:sldId id="504" r:id="rId69"/>
    <p:sldId id="469" r:id="rId70"/>
    <p:sldId id="468" r:id="rId71"/>
    <p:sldId id="497" r:id="rId72"/>
    <p:sldId id="498" r:id="rId73"/>
    <p:sldId id="370" r:id="rId74"/>
    <p:sldId id="443" r:id="rId75"/>
    <p:sldId id="488" r:id="rId76"/>
    <p:sldId id="489" r:id="rId77"/>
    <p:sldId id="495" r:id="rId78"/>
    <p:sldId id="496" r:id="rId79"/>
    <p:sldId id="350" r:id="rId80"/>
    <p:sldId id="367" r:id="rId81"/>
    <p:sldId id="465" r:id="rId82"/>
    <p:sldId id="466" r:id="rId83"/>
    <p:sldId id="467" r:id="rId84"/>
    <p:sldId id="487" r:id="rId85"/>
    <p:sldId id="353" r:id="rId86"/>
    <p:sldId id="515" r:id="rId87"/>
    <p:sldId id="432" r:id="rId88"/>
    <p:sldId id="454" r:id="rId89"/>
    <p:sldId id="456" r:id="rId90"/>
    <p:sldId id="455" r:id="rId91"/>
    <p:sldId id="483" r:id="rId92"/>
    <p:sldId id="484" r:id="rId93"/>
    <p:sldId id="354" r:id="rId94"/>
    <p:sldId id="374" r:id="rId95"/>
    <p:sldId id="516" r:id="rId96"/>
    <p:sldId id="517" r:id="rId97"/>
    <p:sldId id="375" r:id="rId98"/>
    <p:sldId id="378" r:id="rId99"/>
    <p:sldId id="377" r:id="rId100"/>
    <p:sldId id="518" r:id="rId101"/>
    <p:sldId id="355" r:id="rId102"/>
    <p:sldId id="447" r:id="rId103"/>
    <p:sldId id="448" r:id="rId104"/>
    <p:sldId id="449" r:id="rId105"/>
    <p:sldId id="450" r:id="rId106"/>
    <p:sldId id="452" r:id="rId107"/>
    <p:sldId id="453" r:id="rId108"/>
    <p:sldId id="444" r:id="rId109"/>
    <p:sldId id="445" r:id="rId110"/>
    <p:sldId id="446" r:id="rId111"/>
    <p:sldId id="509" r:id="rId112"/>
    <p:sldId id="512" r:id="rId113"/>
    <p:sldId id="513" r:id="rId114"/>
    <p:sldId id="511" r:id="rId115"/>
  </p:sldIdLst>
  <p:sldSz cx="9144000" cy="6858000" type="screen4x3"/>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4" autoAdjust="0"/>
    <p:restoredTop sz="95376" autoAdjust="0"/>
  </p:normalViewPr>
  <p:slideViewPr>
    <p:cSldViewPr>
      <p:cViewPr varScale="1">
        <p:scale>
          <a:sx n="87" d="100"/>
          <a:sy n="87" d="100"/>
        </p:scale>
        <p:origin x="39"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Excel3.xlsx"/></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s-ES" sz="1800" dirty="0"/>
              <a:t>Año 2020</a:t>
            </a:r>
          </a:p>
          <a:p>
            <a:pPr>
              <a:defRPr sz="1800"/>
            </a:pPr>
            <a:r>
              <a:rPr lang="es-ES" sz="1800" dirty="0"/>
              <a:t>1.662 asuntos resueltos</a:t>
            </a:r>
          </a:p>
        </c:rich>
      </c:tx>
      <c:layout>
        <c:manualLayout>
          <c:xMode val="edge"/>
          <c:yMode val="edge"/>
          <c:x val="0.51587164351851855"/>
          <c:y val="0.1467253086419753"/>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s-ES"/>
        </a:p>
      </c:txPr>
    </c:title>
    <c:autoTitleDeleted val="0"/>
    <c:plotArea>
      <c:layout/>
      <c:pieChart>
        <c:varyColors val="1"/>
        <c:ser>
          <c:idx val="0"/>
          <c:order val="0"/>
          <c:dPt>
            <c:idx val="0"/>
            <c:bubble3D val="0"/>
            <c:spPr>
              <a:solidFill>
                <a:schemeClr val="tx2">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08C6-4671-B972-609E7E5E1097}"/>
              </c:ext>
            </c:extLst>
          </c:dPt>
          <c:dPt>
            <c:idx val="1"/>
            <c:bubble3D val="0"/>
            <c:spPr>
              <a:solidFill>
                <a:schemeClr val="tx1"/>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08C6-4671-B972-609E7E5E1097}"/>
              </c:ext>
            </c:extLst>
          </c:dPt>
          <c:dPt>
            <c:idx val="2"/>
            <c:bubble3D val="0"/>
            <c:spPr>
              <a:solidFill>
                <a:schemeClr val="accent1"/>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8C6-4671-B972-609E7E5E1097}"/>
              </c:ext>
            </c:extLst>
          </c:dPt>
          <c:dLbls>
            <c:dLbl>
              <c:idx val="1"/>
              <c:layout/>
              <c:dLblPos val="bestFit"/>
              <c:showLegendKey val="0"/>
              <c:showVal val="1"/>
              <c:showCatName val="0"/>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08C6-4671-B972-609E7E5E1097}"/>
                </c:ext>
              </c:extLst>
            </c:dLbl>
            <c:dLbl>
              <c:idx val="2"/>
              <c:layout>
                <c:manualLayout>
                  <c:x val="7.3127777777777778E-2"/>
                  <c:y val="-0.22713240740740734"/>
                </c:manualLayout>
              </c:layout>
              <c:tx>
                <c:rich>
                  <a:bodyPr/>
                  <a:lstStyle/>
                  <a:p>
                    <a:r>
                      <a:rPr lang="en-US" baseline="0" dirty="0"/>
                      <a:t>1.204
</a:t>
                    </a:r>
                    <a:fld id="{2515658D-EAB1-4CA5-8673-22F1D2D879E5}" type="PERCENTAGE">
                      <a:rPr lang="en-US" baseline="0"/>
                      <a:pPr/>
                      <a:t>[PORCENTAJE]</a:t>
                    </a:fld>
                    <a:endParaRPr lang="en-US" baseline="0" dirty="0"/>
                  </a:p>
                </c:rich>
              </c:tx>
              <c:dLblPos val="bestFit"/>
              <c:showLegendKey val="0"/>
              <c:showVal val="1"/>
              <c:showCatName val="0"/>
              <c:showSerName val="0"/>
              <c:showPercent val="1"/>
              <c:showBubbleSize val="0"/>
              <c:separator>
</c:separator>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08C6-4671-B972-609E7E5E109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ES"/>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Hoja1!$C$10:$C$12</c:f>
              <c:strCache>
                <c:ptCount val="3"/>
                <c:pt idx="0">
                  <c:v>AUTOS DE ADMISIÓN</c:v>
                </c:pt>
                <c:pt idx="1">
                  <c:v>AUTOS DE INADMISIÓN</c:v>
                </c:pt>
                <c:pt idx="2">
                  <c:v>PROVIDENCIAS DE INADMISIÓN</c:v>
                </c:pt>
              </c:strCache>
            </c:strRef>
          </c:cat>
          <c:val>
            <c:numRef>
              <c:f>Hoja1!$D$10:$D$12</c:f>
              <c:numCache>
                <c:formatCode>General</c:formatCode>
                <c:ptCount val="3"/>
                <c:pt idx="0">
                  <c:v>443</c:v>
                </c:pt>
                <c:pt idx="1">
                  <c:v>15</c:v>
                </c:pt>
                <c:pt idx="2">
                  <c:v>1204</c:v>
                </c:pt>
              </c:numCache>
            </c:numRef>
          </c:val>
          <c:extLst>
            <c:ext xmlns:c16="http://schemas.microsoft.com/office/drawing/2014/chart" uri="{C3380CC4-5D6E-409C-BE32-E72D297353CC}">
              <c16:uniqueId val="{00000006-08C6-4671-B972-609E7E5E1097}"/>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743921895745649"/>
          <c:y val="0.47882480266561206"/>
          <c:w val="0.23546313615427064"/>
          <c:h val="0.3833038805966380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ES" sz="1800" b="1" dirty="0"/>
              <a:t>Año 2019</a:t>
            </a:r>
          </a:p>
          <a:p>
            <a:pPr>
              <a:defRPr sz="1600" b="1" i="0" u="none" strike="noStrike" kern="1200" baseline="0">
                <a:solidFill>
                  <a:schemeClr val="tx1">
                    <a:lumMod val="65000"/>
                    <a:lumOff val="35000"/>
                  </a:schemeClr>
                </a:solidFill>
                <a:latin typeface="+mn-lt"/>
                <a:ea typeface="+mn-ea"/>
                <a:cs typeface="+mn-cs"/>
              </a:defRPr>
            </a:pPr>
            <a:r>
              <a:rPr lang="es-ES" sz="1800" b="1" dirty="0"/>
              <a:t>1.576 asuntos </a:t>
            </a:r>
            <a:r>
              <a:rPr lang="es-ES" sz="1800" b="1" dirty="0" smtClean="0"/>
              <a:t>resueltos </a:t>
            </a:r>
            <a:endParaRPr lang="es-ES" sz="1800" b="1" dirty="0"/>
          </a:p>
        </c:rich>
      </c:tx>
      <c:layout>
        <c:manualLayout>
          <c:xMode val="edge"/>
          <c:yMode val="edge"/>
          <c:x val="0.50093484983150016"/>
          <c:y val="0.15564412596131294"/>
        </c:manualLayout>
      </c:layout>
      <c:overlay val="0"/>
      <c:spPr>
        <a:noFill/>
        <a:ln>
          <a:noFill/>
        </a:ln>
        <a:effectLst/>
      </c:spPr>
    </c:title>
    <c:autoTitleDeleted val="0"/>
    <c:plotArea>
      <c:layout/>
      <c:pieChart>
        <c:varyColors val="1"/>
        <c:ser>
          <c:idx val="0"/>
          <c:order val="0"/>
          <c:spPr>
            <a:solidFill>
              <a:schemeClr val="accent1"/>
            </a:solidFill>
          </c:spPr>
          <c:dPt>
            <c:idx val="0"/>
            <c:bubble3D val="0"/>
            <c:spPr>
              <a:solidFill>
                <a:schemeClr val="tx2">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A37F-48E5-B92F-BF012C9D1044}"/>
              </c:ext>
            </c:extLst>
          </c:dPt>
          <c:dPt>
            <c:idx val="1"/>
            <c:bubble3D val="0"/>
            <c:spPr>
              <a:solidFill>
                <a:schemeClr val="tx1"/>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A37F-48E5-B92F-BF012C9D1044}"/>
              </c:ext>
            </c:extLst>
          </c:dPt>
          <c:dPt>
            <c:idx val="2"/>
            <c:bubble3D val="0"/>
            <c:spPr>
              <a:solidFill>
                <a:schemeClr val="accent1"/>
              </a:soli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A37F-48E5-B92F-BF012C9D1044}"/>
              </c:ext>
            </c:extLst>
          </c:dPt>
          <c:dLbls>
            <c:dLbl>
              <c:idx val="0"/>
              <c:layout/>
              <c:spPr>
                <a:noFill/>
                <a:ln>
                  <a:noFill/>
                </a:ln>
                <a:effectLst/>
              </c:spPr>
              <c:txPr>
                <a:bodyPr rot="0" spcFirstLastPara="1" vertOverflow="ellipsis" vert="horz" wrap="square" lIns="38100" tIns="19050" rIns="38100" bIns="19050" anchor="ctr" anchorCtr="0">
                  <a:noAutofit/>
                </a:bodyPr>
                <a:lstStyle/>
                <a:p>
                  <a:pPr>
                    <a:defRPr sz="1400" b="1" i="0" u="none" strike="noStrike" kern="1200" baseline="0">
                      <a:solidFill>
                        <a:schemeClr val="tx1">
                          <a:lumMod val="75000"/>
                          <a:lumOff val="25000"/>
                        </a:schemeClr>
                      </a:solidFill>
                      <a:latin typeface="+mn-lt"/>
                      <a:ea typeface="+mn-ea"/>
                      <a:cs typeface="+mn-cs"/>
                    </a:defRPr>
                  </a:pPr>
                  <a:endParaRPr lang="es-ES"/>
                </a:p>
              </c:txPr>
              <c:dLblPos val="ctr"/>
              <c:showLegendKey val="0"/>
              <c:showVal val="1"/>
              <c:showCatName val="0"/>
              <c:showSerName val="0"/>
              <c:showPercent val="1"/>
              <c:showBubbleSize val="0"/>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1-A37F-48E5-B92F-BF012C9D1044}"/>
                </c:ext>
              </c:extLst>
            </c:dLbl>
            <c:dLbl>
              <c:idx val="1"/>
              <c:layout/>
              <c:dLblPos val="bestFit"/>
              <c:showLegendKey val="0"/>
              <c:showVal val="1"/>
              <c:showCatName val="0"/>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A37F-48E5-B92F-BF012C9D1044}"/>
                </c:ext>
              </c:extLst>
            </c:dLbl>
            <c:spPr>
              <a:noFill/>
              <a:ln>
                <a:noFill/>
              </a:ln>
              <a:effectLst/>
            </c:spPr>
            <c:txPr>
              <a:bodyPr rot="0" spcFirstLastPara="1" vertOverflow="ellipsis" vert="horz" wrap="square" lIns="38100" tIns="19050" rIns="38100" bIns="19050" anchor="ctr" anchorCtr="0">
                <a:spAutoFit/>
              </a:bodyPr>
              <a:lstStyle/>
              <a:p>
                <a:pPr>
                  <a:defRPr sz="1400" b="1" i="0" u="none" strike="noStrike" kern="1200" baseline="0">
                    <a:solidFill>
                      <a:schemeClr val="tx1">
                        <a:lumMod val="75000"/>
                        <a:lumOff val="25000"/>
                      </a:schemeClr>
                    </a:solidFill>
                    <a:latin typeface="+mn-lt"/>
                    <a:ea typeface="+mn-ea"/>
                    <a:cs typeface="+mn-cs"/>
                  </a:defRPr>
                </a:pPr>
                <a:endParaRPr lang="es-ES"/>
              </a:p>
            </c:txPr>
            <c:dLblPos val="ctr"/>
            <c:showLegendKey val="0"/>
            <c:showVal val="1"/>
            <c:showCatName val="0"/>
            <c:showSerName val="0"/>
            <c:showPercent val="1"/>
            <c:showBubbleSize val="0"/>
            <c:separator>
</c:separator>
            <c:showLeaderLines val="0"/>
            <c:extLst>
              <c:ext xmlns:c15="http://schemas.microsoft.com/office/drawing/2012/chart" uri="{CE6537A1-D6FC-4f65-9D91-7224C49458BB}">
                <c15:layout/>
              </c:ext>
            </c:extLst>
          </c:dLbls>
          <c:cat>
            <c:strRef>
              <c:f>Hoja1!$C$4:$C$6</c:f>
              <c:strCache>
                <c:ptCount val="3"/>
                <c:pt idx="0">
                  <c:v>AUTOS DE ADMISIÓN</c:v>
                </c:pt>
                <c:pt idx="1">
                  <c:v>AUTOS DE INADMISIÓN</c:v>
                </c:pt>
                <c:pt idx="2">
                  <c:v>PROVIDENCIAS DE INADMISIÓN</c:v>
                </c:pt>
              </c:strCache>
            </c:strRef>
          </c:cat>
          <c:val>
            <c:numRef>
              <c:f>Hoja1!$D$4:$D$6</c:f>
              <c:numCache>
                <c:formatCode>General</c:formatCode>
                <c:ptCount val="3"/>
                <c:pt idx="0">
                  <c:v>344</c:v>
                </c:pt>
                <c:pt idx="1">
                  <c:v>21</c:v>
                </c:pt>
                <c:pt idx="2" formatCode="_-* #,##0_-;\-* #,##0_-;_-* &quot;-&quot;??_-;_-@_-">
                  <c:v>1221</c:v>
                </c:pt>
              </c:numCache>
            </c:numRef>
          </c:val>
          <c:extLst>
            <c:ext xmlns:c16="http://schemas.microsoft.com/office/drawing/2014/chart" uri="{C3380CC4-5D6E-409C-BE32-E72D297353CC}">
              <c16:uniqueId val="{00000006-A37F-48E5-B92F-BF012C9D1044}"/>
            </c:ext>
          </c:extLst>
        </c:ser>
        <c:dLbls>
          <c:dLblPos val="outEnd"/>
          <c:showLegendKey val="0"/>
          <c:showVal val="0"/>
          <c:showCatName val="0"/>
          <c:showSerName val="0"/>
          <c:showPercent val="1"/>
          <c:showBubbleSize val="0"/>
          <c:showLeaderLines val="0"/>
        </c:dLbls>
        <c:firstSliceAng val="26"/>
      </c:pieChart>
      <c:spPr>
        <a:noFill/>
        <a:ln>
          <a:noFill/>
        </a:ln>
        <a:effectLst/>
      </c:spPr>
    </c:plotArea>
    <c:legend>
      <c:legendPos val="r"/>
      <c:layout>
        <c:manualLayout>
          <c:xMode val="edge"/>
          <c:yMode val="edge"/>
          <c:x val="0.63964003999555608"/>
          <c:y val="0.41860009381673641"/>
          <c:w val="0.28421369203849517"/>
          <c:h val="0.3854199475065616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noProof="0">
                <a:solidFill>
                  <a:schemeClr val="tx1">
                    <a:lumMod val="65000"/>
                    <a:lumOff val="35000"/>
                  </a:schemeClr>
                </a:solidFill>
                <a:latin typeface="+mn-lt"/>
                <a:ea typeface="+mn-ea"/>
                <a:cs typeface="+mn-cs"/>
              </a:defRPr>
            </a:pPr>
            <a:r>
              <a:rPr lang="es-ES" sz="2400" b="1" noProof="0" dirty="0"/>
              <a:t>Año 2021 </a:t>
            </a:r>
          </a:p>
          <a:p>
            <a:pPr>
              <a:defRPr lang="es-ES" noProof="0"/>
            </a:pPr>
            <a:endParaRPr lang="es-ES" sz="2400" b="1" noProof="0" dirty="0"/>
          </a:p>
          <a:p>
            <a:pPr>
              <a:defRPr lang="es-ES" noProof="0"/>
            </a:pPr>
            <a:r>
              <a:rPr lang="es-ES" sz="2400" b="1" noProof="0" dirty="0" smtClean="0"/>
              <a:t>1.716 </a:t>
            </a:r>
            <a:r>
              <a:rPr lang="es-ES" sz="2400" b="1" noProof="0" dirty="0"/>
              <a:t>asuntos resueltos</a:t>
            </a:r>
          </a:p>
        </c:rich>
      </c:tx>
      <c:layout>
        <c:manualLayout>
          <c:xMode val="edge"/>
          <c:yMode val="edge"/>
          <c:x val="0.49556807402941461"/>
          <c:y val="7.6041223473497718E-2"/>
        </c:manualLayout>
      </c:layout>
      <c:overlay val="0"/>
      <c:spPr>
        <a:noFill/>
        <a:ln>
          <a:noFill/>
        </a:ln>
        <a:effectLst/>
      </c:spPr>
      <c:txPr>
        <a:bodyPr rot="0" spcFirstLastPara="1" vertOverflow="ellipsis" vert="horz" wrap="square" anchor="ctr" anchorCtr="1"/>
        <a:lstStyle/>
        <a:p>
          <a:pPr>
            <a:defRPr lang="es-ES" sz="1400" b="0" i="0" u="none" strike="noStrike" kern="1200" spc="0" baseline="0" noProof="0">
              <a:solidFill>
                <a:schemeClr val="tx1">
                  <a:lumMod val="65000"/>
                  <a:lumOff val="35000"/>
                </a:schemeClr>
              </a:solidFill>
              <a:latin typeface="+mn-lt"/>
              <a:ea typeface="+mn-ea"/>
              <a:cs typeface="+mn-cs"/>
            </a:defRPr>
          </a:pPr>
          <a:endParaRPr lang="es-ES"/>
        </a:p>
      </c:txPr>
    </c:title>
    <c:autoTitleDeleted val="0"/>
    <c:plotArea>
      <c:layout>
        <c:manualLayout>
          <c:layoutTarget val="inner"/>
          <c:xMode val="edge"/>
          <c:yMode val="edge"/>
          <c:x val="0.15665817463761997"/>
          <c:y val="0.16859797492168568"/>
          <c:w val="0.30920011272518028"/>
          <c:h val="0.74517025033943562"/>
        </c:manualLayout>
      </c:layout>
      <c:pieChart>
        <c:varyColors val="1"/>
        <c:ser>
          <c:idx val="0"/>
          <c:order val="0"/>
          <c:spPr>
            <a:effectLst>
              <a:softEdge rad="31750"/>
            </a:effectLst>
            <a:scene3d>
              <a:camera prst="orthographicFront"/>
              <a:lightRig rig="threePt" dir="t"/>
            </a:scene3d>
            <a:sp3d>
              <a:bevelT/>
            </a:sp3d>
          </c:spPr>
          <c:dPt>
            <c:idx val="0"/>
            <c:bubble3D val="0"/>
            <c:spPr>
              <a:solidFill>
                <a:schemeClr val="tx2">
                  <a:lumMod val="75000"/>
                </a:schemeClr>
              </a:solidFill>
              <a:ln w="19050">
                <a:noFill/>
              </a:ln>
              <a:effectLst>
                <a:softEdge rad="31750"/>
              </a:effectLst>
              <a:scene3d>
                <a:camera prst="orthographicFront"/>
                <a:lightRig rig="threePt" dir="t"/>
              </a:scene3d>
              <a:sp3d>
                <a:bevelT/>
              </a:sp3d>
            </c:spPr>
            <c:extLst>
              <c:ext xmlns:c16="http://schemas.microsoft.com/office/drawing/2014/chart" uri="{C3380CC4-5D6E-409C-BE32-E72D297353CC}">
                <c16:uniqueId val="{00000001-8195-4AD3-9E3A-B015926C52B1}"/>
              </c:ext>
            </c:extLst>
          </c:dPt>
          <c:dPt>
            <c:idx val="1"/>
            <c:bubble3D val="0"/>
            <c:spPr>
              <a:solidFill>
                <a:schemeClr val="tx1"/>
              </a:solidFill>
              <a:ln w="19050">
                <a:solidFill>
                  <a:schemeClr val="lt1"/>
                </a:solidFill>
              </a:ln>
              <a:effectLst>
                <a:softEdge rad="31750"/>
              </a:effectLst>
              <a:scene3d>
                <a:camera prst="orthographicFront"/>
                <a:lightRig rig="threePt" dir="t"/>
              </a:scene3d>
              <a:sp3d>
                <a:bevelT/>
              </a:sp3d>
            </c:spPr>
            <c:extLst>
              <c:ext xmlns:c16="http://schemas.microsoft.com/office/drawing/2014/chart" uri="{C3380CC4-5D6E-409C-BE32-E72D297353CC}">
                <c16:uniqueId val="{00000003-8195-4AD3-9E3A-B015926C52B1}"/>
              </c:ext>
            </c:extLst>
          </c:dPt>
          <c:dPt>
            <c:idx val="2"/>
            <c:bubble3D val="0"/>
            <c:spPr>
              <a:solidFill>
                <a:schemeClr val="bg2">
                  <a:lumMod val="60000"/>
                  <a:lumOff val="40000"/>
                </a:schemeClr>
              </a:solidFill>
              <a:ln w="19050">
                <a:noFill/>
              </a:ln>
              <a:effectLst>
                <a:softEdge rad="31750"/>
              </a:effectLst>
              <a:scene3d>
                <a:camera prst="orthographicFront"/>
                <a:lightRig rig="threePt" dir="t"/>
              </a:scene3d>
              <a:sp3d>
                <a:bevelT/>
              </a:sp3d>
            </c:spPr>
            <c:extLst>
              <c:ext xmlns:c16="http://schemas.microsoft.com/office/drawing/2014/chart" uri="{C3380CC4-5D6E-409C-BE32-E72D297353CC}">
                <c16:uniqueId val="{00000005-8195-4AD3-9E3A-B015926C52B1}"/>
              </c:ext>
            </c:extLst>
          </c:dPt>
          <c:dLbls>
            <c:dLbl>
              <c:idx val="0"/>
              <c:layout>
                <c:manualLayout>
                  <c:x val="-9.8204939876630731E-2"/>
                  <c:y val="0.205810194018239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en-US" sz="1400" dirty="0" smtClean="0"/>
                      <a:t>424</a:t>
                    </a:r>
                    <a:endParaRPr lang="en-US" sz="1400" dirty="0"/>
                  </a:p>
                  <a:p>
                    <a:pPr>
                      <a:defRPr sz="1400"/>
                    </a:pPr>
                    <a:r>
                      <a:rPr lang="en-US" sz="1400" dirty="0" smtClean="0"/>
                      <a:t>24,7%</a:t>
                    </a:r>
                    <a:endParaRPr lang="en-US" sz="1400" dirty="0"/>
                  </a:p>
                </c:rich>
              </c:tx>
              <c:numFmt formatCode="General" sourceLinked="0"/>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eparator>
</c:separator>
              <c:extLst>
                <c:ext xmlns:c15="http://schemas.microsoft.com/office/drawing/2012/chart" uri="{CE6537A1-D6FC-4f65-9D91-7224C49458BB}">
                  <c15:layout>
                    <c:manualLayout>
                      <c:w val="7.1315492053267551E-2"/>
                      <c:h val="0.16059971425275321"/>
                    </c:manualLayout>
                  </c15:layout>
                </c:ext>
                <c:ext xmlns:c16="http://schemas.microsoft.com/office/drawing/2014/chart" uri="{C3380CC4-5D6E-409C-BE32-E72D297353CC}">
                  <c16:uniqueId val="{00000001-8195-4AD3-9E3A-B015926C52B1}"/>
                </c:ext>
              </c:extLst>
            </c:dLbl>
            <c:dLbl>
              <c:idx val="1"/>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r>
                      <a:rPr lang="en-US" dirty="0" smtClean="0"/>
                      <a:t>17</a:t>
                    </a:r>
                    <a:endParaRPr lang="en-US" dirty="0"/>
                  </a:p>
                  <a:p>
                    <a:pPr>
                      <a:defRPr sz="1400"/>
                    </a:pPr>
                    <a:r>
                      <a:rPr lang="en-US" dirty="0" smtClean="0"/>
                      <a:t>0,1%</a:t>
                    </a:r>
                    <a:endParaRPr lang="en-US" dirty="0"/>
                  </a:p>
                </c:rich>
              </c:tx>
              <c:numFmt formatCode="General"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8195-4AD3-9E3A-B015926C52B1}"/>
                </c:ext>
              </c:extLst>
            </c:dLbl>
            <c:dLbl>
              <c:idx val="2"/>
              <c:layout>
                <c:manualLayout>
                  <c:x val="9.1969705598749424E-2"/>
                  <c:y val="-0.26684829069309979"/>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en-US" sz="1400" dirty="0" smtClean="0"/>
                      <a:t>1274</a:t>
                    </a:r>
                    <a:endParaRPr lang="en-US" sz="1400" dirty="0"/>
                  </a:p>
                  <a:p>
                    <a:pPr>
                      <a:defRPr sz="1400"/>
                    </a:pPr>
                    <a:r>
                      <a:rPr lang="en-US" sz="1400" dirty="0" smtClean="0"/>
                      <a:t>75,2%</a:t>
                    </a:r>
                    <a:endParaRPr lang="en-US" sz="1400" dirty="0"/>
                  </a:p>
                </c:rich>
              </c:tx>
              <c:numFmt formatCode="General" sourceLinked="0"/>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eparator>
</c:separator>
              <c:extLst>
                <c:ext xmlns:c15="http://schemas.microsoft.com/office/drawing/2012/chart" uri="{CE6537A1-D6FC-4f65-9D91-7224C49458BB}">
                  <c15:layout>
                    <c:manualLayout>
                      <c:w val="8.4175662751397776E-2"/>
                      <c:h val="0.13993776271146333"/>
                    </c:manualLayout>
                  </c15:layout>
                </c:ext>
                <c:ext xmlns:c16="http://schemas.microsoft.com/office/drawing/2014/chart" uri="{C3380CC4-5D6E-409C-BE32-E72D297353CC}">
                  <c16:uniqueId val="{00000005-8195-4AD3-9E3A-B015926C52B1}"/>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Hoja1!$B$7:$B$9</c:f>
              <c:strCache>
                <c:ptCount val="3"/>
                <c:pt idx="0">
                  <c:v>AUTOS ADMISION</c:v>
                </c:pt>
                <c:pt idx="1">
                  <c:v>AUTOS INADMISION</c:v>
                </c:pt>
                <c:pt idx="2">
                  <c:v>PROVIDENCIAS INADMISION</c:v>
                </c:pt>
              </c:strCache>
            </c:strRef>
          </c:cat>
          <c:val>
            <c:numRef>
              <c:f>Hoja1!$C$7:$C$9</c:f>
              <c:numCache>
                <c:formatCode>General</c:formatCode>
                <c:ptCount val="3"/>
                <c:pt idx="0">
                  <c:v>373</c:v>
                </c:pt>
                <c:pt idx="1">
                  <c:v>3</c:v>
                </c:pt>
                <c:pt idx="2">
                  <c:v>980</c:v>
                </c:pt>
              </c:numCache>
            </c:numRef>
          </c:val>
          <c:extLst>
            <c:ext xmlns:c16="http://schemas.microsoft.com/office/drawing/2014/chart" uri="{C3380CC4-5D6E-409C-BE32-E72D297353CC}">
              <c16:uniqueId val="{00000006-8195-4AD3-9E3A-B015926C52B1}"/>
            </c:ext>
          </c:extLst>
        </c:ser>
        <c:dLbls>
          <c:dLblPos val="bestFit"/>
          <c:showLegendKey val="0"/>
          <c:showVal val="1"/>
          <c:showCatName val="0"/>
          <c:showSerName val="0"/>
          <c:showPercent val="0"/>
          <c:showBubbleSize val="0"/>
          <c:showLeaderLines val="1"/>
        </c:dLbls>
        <c:firstSliceAng val="0"/>
      </c:pieChart>
      <c:spPr>
        <a:noFill/>
        <a:ln>
          <a:noFill/>
        </a:ln>
        <a:effectLst>
          <a:softEdge rad="31750"/>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s-ES" sz="1400" b="0" i="0" u="none" strike="noStrike" kern="1200" spc="0" baseline="0" noProof="0">
                <a:solidFill>
                  <a:schemeClr val="tx1">
                    <a:lumMod val="65000"/>
                    <a:lumOff val="35000"/>
                  </a:schemeClr>
                </a:solidFill>
                <a:latin typeface="+mn-lt"/>
                <a:ea typeface="+mn-ea"/>
                <a:cs typeface="+mn-cs"/>
              </a:defRPr>
            </a:pPr>
            <a:r>
              <a:rPr lang="es-ES" sz="2400" b="1" noProof="0" dirty="0"/>
              <a:t>Año </a:t>
            </a:r>
            <a:r>
              <a:rPr lang="es-ES" sz="2400" b="1" noProof="0" dirty="0" smtClean="0"/>
              <a:t>2022 </a:t>
            </a:r>
            <a:endParaRPr lang="es-ES" sz="2400" b="1" noProof="0" dirty="0"/>
          </a:p>
          <a:p>
            <a:pPr>
              <a:defRPr lang="es-ES" sz="1400" b="0" i="0" u="none" strike="noStrike" kern="1200" spc="0" baseline="0" noProof="0">
                <a:solidFill>
                  <a:schemeClr val="tx1">
                    <a:lumMod val="65000"/>
                    <a:lumOff val="35000"/>
                  </a:schemeClr>
                </a:solidFill>
                <a:latin typeface="+mn-lt"/>
                <a:ea typeface="+mn-ea"/>
                <a:cs typeface="+mn-cs"/>
              </a:defRPr>
            </a:pPr>
            <a:endParaRPr lang="es-ES" sz="2400" b="1" noProof="0" dirty="0"/>
          </a:p>
          <a:p>
            <a:pPr>
              <a:defRPr lang="es-ES" sz="1400" b="0" i="0" u="none" strike="noStrike" kern="1200" spc="0" baseline="0" noProof="0">
                <a:solidFill>
                  <a:schemeClr val="tx1">
                    <a:lumMod val="65000"/>
                    <a:lumOff val="35000"/>
                  </a:schemeClr>
                </a:solidFill>
                <a:latin typeface="+mn-lt"/>
                <a:ea typeface="+mn-ea"/>
                <a:cs typeface="+mn-cs"/>
              </a:defRPr>
            </a:pPr>
            <a:r>
              <a:rPr lang="es-ES" sz="2400" b="1" noProof="0" dirty="0" smtClean="0"/>
              <a:t>1.623 </a:t>
            </a:r>
            <a:r>
              <a:rPr lang="es-ES" sz="2400" b="1" noProof="0" dirty="0"/>
              <a:t>asuntos resueltos</a:t>
            </a:r>
          </a:p>
        </c:rich>
      </c:tx>
      <c:layout>
        <c:manualLayout>
          <c:xMode val="edge"/>
          <c:yMode val="edge"/>
          <c:x val="0.49556807402941461"/>
          <c:y val="7.6041223473497718E-2"/>
        </c:manualLayout>
      </c:layout>
      <c:overlay val="0"/>
      <c:spPr>
        <a:noFill/>
        <a:ln>
          <a:noFill/>
        </a:ln>
        <a:effectLst/>
      </c:spPr>
    </c:title>
    <c:autoTitleDeleted val="0"/>
    <c:plotArea>
      <c:layout>
        <c:manualLayout>
          <c:layoutTarget val="inner"/>
          <c:xMode val="edge"/>
          <c:yMode val="edge"/>
          <c:x val="0.15665817463761997"/>
          <c:y val="0.16859797492168568"/>
          <c:w val="0.30920011272518028"/>
          <c:h val="0.74517025033943562"/>
        </c:manualLayout>
      </c:layout>
      <c:pieChart>
        <c:varyColors val="1"/>
        <c:ser>
          <c:idx val="0"/>
          <c:order val="0"/>
          <c:spPr>
            <a:effectLst>
              <a:softEdge rad="31750"/>
            </a:effectLst>
            <a:scene3d>
              <a:camera prst="orthographicFront"/>
              <a:lightRig rig="threePt" dir="t"/>
            </a:scene3d>
            <a:sp3d>
              <a:bevelT/>
            </a:sp3d>
          </c:spPr>
          <c:dPt>
            <c:idx val="0"/>
            <c:bubble3D val="0"/>
            <c:spPr>
              <a:solidFill>
                <a:schemeClr val="tx2">
                  <a:lumMod val="75000"/>
                </a:schemeClr>
              </a:solidFill>
              <a:ln w="19050">
                <a:noFill/>
              </a:ln>
              <a:effectLst>
                <a:softEdge rad="31750"/>
              </a:effectLst>
              <a:scene3d>
                <a:camera prst="orthographicFront"/>
                <a:lightRig rig="threePt" dir="t"/>
              </a:scene3d>
              <a:sp3d>
                <a:bevelT/>
              </a:sp3d>
            </c:spPr>
            <c:extLst>
              <c:ext xmlns:c16="http://schemas.microsoft.com/office/drawing/2014/chart" uri="{C3380CC4-5D6E-409C-BE32-E72D297353CC}">
                <c16:uniqueId val="{00000001-8195-4AD3-9E3A-B015926C52B1}"/>
              </c:ext>
            </c:extLst>
          </c:dPt>
          <c:dPt>
            <c:idx val="1"/>
            <c:bubble3D val="0"/>
            <c:spPr>
              <a:solidFill>
                <a:schemeClr val="tx1"/>
              </a:solidFill>
              <a:ln w="19050">
                <a:solidFill>
                  <a:schemeClr val="lt1"/>
                </a:solidFill>
              </a:ln>
              <a:effectLst>
                <a:softEdge rad="31750"/>
              </a:effectLst>
              <a:scene3d>
                <a:camera prst="orthographicFront"/>
                <a:lightRig rig="threePt" dir="t"/>
              </a:scene3d>
              <a:sp3d>
                <a:bevelT/>
              </a:sp3d>
            </c:spPr>
            <c:extLst>
              <c:ext xmlns:c16="http://schemas.microsoft.com/office/drawing/2014/chart" uri="{C3380CC4-5D6E-409C-BE32-E72D297353CC}">
                <c16:uniqueId val="{00000003-8195-4AD3-9E3A-B015926C52B1}"/>
              </c:ext>
            </c:extLst>
          </c:dPt>
          <c:dPt>
            <c:idx val="2"/>
            <c:bubble3D val="0"/>
            <c:spPr>
              <a:solidFill>
                <a:schemeClr val="bg2">
                  <a:lumMod val="60000"/>
                  <a:lumOff val="40000"/>
                </a:schemeClr>
              </a:solidFill>
              <a:ln w="19050">
                <a:noFill/>
              </a:ln>
              <a:effectLst>
                <a:softEdge rad="31750"/>
              </a:effectLst>
              <a:scene3d>
                <a:camera prst="orthographicFront"/>
                <a:lightRig rig="threePt" dir="t"/>
              </a:scene3d>
              <a:sp3d>
                <a:bevelT/>
              </a:sp3d>
            </c:spPr>
            <c:extLst>
              <c:ext xmlns:c16="http://schemas.microsoft.com/office/drawing/2014/chart" uri="{C3380CC4-5D6E-409C-BE32-E72D297353CC}">
                <c16:uniqueId val="{00000005-8195-4AD3-9E3A-B015926C52B1}"/>
              </c:ext>
            </c:extLst>
          </c:dPt>
          <c:dLbls>
            <c:dLbl>
              <c:idx val="0"/>
              <c:layout>
                <c:manualLayout>
                  <c:x val="-8.8072684175073579E-2"/>
                  <c:y val="0.2040969336782361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en-US" sz="1400" dirty="0" smtClean="0"/>
                      <a:t>370</a:t>
                    </a:r>
                    <a:endParaRPr lang="en-US" sz="1400" dirty="0"/>
                  </a:p>
                  <a:p>
                    <a:pPr>
                      <a:defRPr sz="1400" b="0" i="0" u="none" strike="noStrike" kern="1200" baseline="0">
                        <a:solidFill>
                          <a:schemeClr val="tx1">
                            <a:lumMod val="75000"/>
                            <a:lumOff val="25000"/>
                          </a:schemeClr>
                        </a:solidFill>
                        <a:latin typeface="+mn-lt"/>
                        <a:ea typeface="+mn-ea"/>
                        <a:cs typeface="+mn-cs"/>
                      </a:defRPr>
                    </a:pPr>
                    <a:r>
                      <a:rPr lang="en-US" sz="1400" dirty="0" smtClean="0"/>
                      <a:t>22,8%</a:t>
                    </a:r>
                    <a:endParaRPr lang="en-US" sz="1400" dirty="0"/>
                  </a:p>
                </c:rich>
              </c:tx>
              <c:numFmt formatCode="General" sourceLinked="0"/>
              <c:spPr>
                <a:noFill/>
                <a:ln>
                  <a:noFill/>
                </a:ln>
                <a:effectLst/>
              </c:spPr>
              <c:dLblPos val="bestFit"/>
              <c:showLegendKey val="0"/>
              <c:showVal val="1"/>
              <c:showCatName val="0"/>
              <c:showSerName val="0"/>
              <c:showPercent val="0"/>
              <c:showBubbleSize val="0"/>
              <c:separator>
</c:separator>
              <c:extLst>
                <c:ext xmlns:c15="http://schemas.microsoft.com/office/drawing/2012/chart" uri="{CE6537A1-D6FC-4f65-9D91-7224C49458BB}">
                  <c15:layout>
                    <c:manualLayout>
                      <c:w val="9.1580003456381842E-2"/>
                      <c:h val="0.15717319357274689"/>
                    </c:manualLayout>
                  </c15:layout>
                </c:ext>
                <c:ext xmlns:c16="http://schemas.microsoft.com/office/drawing/2014/chart" uri="{C3380CC4-5D6E-409C-BE32-E72D297353CC}">
                  <c16:uniqueId val="{00000001-8195-4AD3-9E3A-B015926C52B1}"/>
                </c:ext>
              </c:extLst>
            </c:dLbl>
            <c:dLbl>
              <c:idx val="1"/>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en-US" dirty="0" smtClean="0"/>
                      <a:t>5</a:t>
                    </a:r>
                  </a:p>
                  <a:p>
                    <a:pPr>
                      <a:defRPr sz="1400" b="0" i="0" u="none" strike="noStrike" kern="1200" baseline="0">
                        <a:solidFill>
                          <a:schemeClr val="tx1">
                            <a:lumMod val="75000"/>
                            <a:lumOff val="25000"/>
                          </a:schemeClr>
                        </a:solidFill>
                        <a:latin typeface="+mn-lt"/>
                        <a:ea typeface="+mn-ea"/>
                        <a:cs typeface="+mn-cs"/>
                      </a:defRPr>
                    </a:pPr>
                    <a:r>
                      <a:rPr lang="en-US" dirty="0" smtClean="0"/>
                      <a:t>0,3%</a:t>
                    </a:r>
                    <a:endParaRPr lang="en-US" dirty="0"/>
                  </a:p>
                </c:rich>
              </c:tx>
              <c:numFmt formatCode="General" sourceLinked="0"/>
              <c:spPr>
                <a:noFill/>
                <a:ln>
                  <a:noFill/>
                </a:ln>
                <a:effectLst/>
              </c:spPr>
              <c:dLblPos val="bestFit"/>
              <c:showLegendKey val="0"/>
              <c:showVal val="1"/>
              <c:showCatName val="0"/>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c15:spPr>
                  <c15:layout/>
                </c:ext>
                <c:ext xmlns:c16="http://schemas.microsoft.com/office/drawing/2014/chart" uri="{C3380CC4-5D6E-409C-BE32-E72D297353CC}">
                  <c16:uniqueId val="{00000003-8195-4AD3-9E3A-B015926C52B1}"/>
                </c:ext>
              </c:extLst>
            </c:dLbl>
            <c:dLbl>
              <c:idx val="2"/>
              <c:layout>
                <c:manualLayout>
                  <c:x val="9.1969705598749424E-2"/>
                  <c:y val="-0.26684829069309979"/>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en-US" sz="1400" dirty="0" smtClean="0"/>
                      <a:t>1248</a:t>
                    </a:r>
                    <a:endParaRPr lang="en-US" sz="1400" dirty="0"/>
                  </a:p>
                  <a:p>
                    <a:pPr>
                      <a:defRPr sz="1400" b="0" i="0" u="none" strike="noStrike" kern="1200" baseline="0">
                        <a:solidFill>
                          <a:schemeClr val="tx1">
                            <a:lumMod val="75000"/>
                            <a:lumOff val="25000"/>
                          </a:schemeClr>
                        </a:solidFill>
                        <a:latin typeface="+mn-lt"/>
                        <a:ea typeface="+mn-ea"/>
                        <a:cs typeface="+mn-cs"/>
                      </a:defRPr>
                    </a:pPr>
                    <a:r>
                      <a:rPr lang="en-US" sz="1400" dirty="0" smtClean="0"/>
                      <a:t>76,9%</a:t>
                    </a:r>
                    <a:endParaRPr lang="en-US" sz="1400" dirty="0"/>
                  </a:p>
                </c:rich>
              </c:tx>
              <c:numFmt formatCode="General" sourceLinked="0"/>
              <c:spPr>
                <a:noFill/>
                <a:ln>
                  <a:noFill/>
                </a:ln>
                <a:effectLst/>
              </c:spPr>
              <c:dLblPos val="bestFit"/>
              <c:showLegendKey val="0"/>
              <c:showVal val="1"/>
              <c:showCatName val="0"/>
              <c:showSerName val="0"/>
              <c:showPercent val="0"/>
              <c:showBubbleSize val="0"/>
              <c:separator>
</c:separator>
              <c:extLst>
                <c:ext xmlns:c15="http://schemas.microsoft.com/office/drawing/2012/chart" uri="{CE6537A1-D6FC-4f65-9D91-7224C49458BB}">
                  <c15:layout>
                    <c:manualLayout>
                      <c:w val="8.4175662751397776E-2"/>
                      <c:h val="0.13993776271146333"/>
                    </c:manualLayout>
                  </c15:layout>
                </c:ext>
                <c:ext xmlns:c16="http://schemas.microsoft.com/office/drawing/2014/chart" uri="{C3380CC4-5D6E-409C-BE32-E72D297353CC}">
                  <c16:uniqueId val="{00000005-8195-4AD3-9E3A-B015926C52B1}"/>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Hoja1!$B$7:$B$9</c:f>
              <c:strCache>
                <c:ptCount val="3"/>
                <c:pt idx="0">
                  <c:v>AUTOS ADMISION</c:v>
                </c:pt>
                <c:pt idx="1">
                  <c:v>AUTOS INADMISION</c:v>
                </c:pt>
                <c:pt idx="2">
                  <c:v>PROVIDENCIAS INADMISION</c:v>
                </c:pt>
              </c:strCache>
            </c:strRef>
          </c:cat>
          <c:val>
            <c:numRef>
              <c:f>Hoja1!$C$7:$C$9</c:f>
              <c:numCache>
                <c:formatCode>General</c:formatCode>
                <c:ptCount val="3"/>
                <c:pt idx="0">
                  <c:v>373</c:v>
                </c:pt>
                <c:pt idx="1">
                  <c:v>3</c:v>
                </c:pt>
                <c:pt idx="2">
                  <c:v>980</c:v>
                </c:pt>
              </c:numCache>
            </c:numRef>
          </c:val>
          <c:extLst>
            <c:ext xmlns:c16="http://schemas.microsoft.com/office/drawing/2014/chart" uri="{C3380CC4-5D6E-409C-BE32-E72D297353CC}">
              <c16:uniqueId val="{00000006-8195-4AD3-9E3A-B015926C52B1}"/>
            </c:ext>
          </c:extLst>
        </c:ser>
        <c:dLbls>
          <c:dLblPos val="bestFit"/>
          <c:showLegendKey val="0"/>
          <c:showVal val="1"/>
          <c:showCatName val="0"/>
          <c:showSerName val="0"/>
          <c:showPercent val="0"/>
          <c:showBubbleSize val="0"/>
          <c:showLeaderLines val="1"/>
        </c:dLbls>
        <c:firstSliceAng val="0"/>
      </c:pieChart>
      <c:spPr>
        <a:noFill/>
        <a:ln>
          <a:noFill/>
        </a:ln>
        <a:effectLst>
          <a:softEdge rad="31750"/>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GB" sz="2800" b="1"/>
              <a:t>Año 2022</a:t>
            </a:r>
          </a:p>
          <a:p>
            <a:pPr>
              <a:defRPr sz="2800" b="1"/>
            </a:pPr>
            <a:r>
              <a:rPr lang="en-GB" sz="2800" b="1"/>
              <a:t>9.232 total</a:t>
            </a:r>
            <a:r>
              <a:rPr lang="en-GB" sz="2800" b="1" baseline="0"/>
              <a:t> asuntos ingresados</a:t>
            </a:r>
            <a:endParaRPr lang="en-GB" sz="2800" b="1"/>
          </a:p>
          <a:p>
            <a:pPr>
              <a:defRPr sz="2800" b="1"/>
            </a:pPr>
            <a:r>
              <a:rPr lang="en-GB" sz="2800" b="1"/>
              <a:t>8.984</a:t>
            </a:r>
            <a:r>
              <a:rPr lang="en-GB" sz="2800" b="1" baseline="0"/>
              <a:t> asuntos resueltos</a:t>
            </a:r>
            <a:endParaRPr lang="en-GB" sz="2800" b="1"/>
          </a:p>
        </c:rich>
      </c:tx>
      <c:layout>
        <c:manualLayout>
          <c:xMode val="edge"/>
          <c:yMode val="edge"/>
          <c:x val="0.60313684281993363"/>
          <c:y val="5.6233687400272757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1D5-4D1D-9E88-41F63EBFB51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1D5-4D1D-9E88-41F63EBFB51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1D5-4D1D-9E88-41F63EBFB51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1D5-4D1D-9E88-41F63EBFB513}"/>
              </c:ext>
            </c:extLst>
          </c:dPt>
          <c:dLbls>
            <c:dLbl>
              <c:idx val="0"/>
              <c:layout/>
              <c:tx>
                <c:rich>
                  <a:bodyPr/>
                  <a:lstStyle/>
                  <a:p>
                    <a:r>
                      <a:rPr lang="en-US" smtClean="0"/>
                      <a:t>1.415</a:t>
                    </a:r>
                    <a:r>
                      <a:rPr lang="en-US" baseline="0" dirty="0"/>
                      <a:t>
</a:t>
                    </a:r>
                    <a:fld id="{6C0A6991-F2E8-4CEE-B137-0A181B11D506}" type="PERCENTAGE">
                      <a:rPr lang="en-US" baseline="0"/>
                      <a:pPr/>
                      <a:t>[PORCENTAJE]</a:t>
                    </a:fld>
                    <a:endParaRPr lang="en-US" baseline="0" dirty="0"/>
                  </a:p>
                </c:rich>
              </c:tx>
              <c:dLblPos val="bestFit"/>
              <c:showLegendKey val="0"/>
              <c:showVal val="1"/>
              <c:showCatName val="0"/>
              <c:showSerName val="0"/>
              <c:showPercent val="1"/>
              <c:showBubbleSize val="0"/>
              <c:separator>
</c:separator>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41D5-4D1D-9E88-41F63EBFB513}"/>
                </c:ext>
              </c:extLst>
            </c:dLbl>
            <c:dLbl>
              <c:idx val="2"/>
              <c:layout>
                <c:manualLayout>
                  <c:x val="8.8728346456692919E-2"/>
                  <c:y val="-0.16564814814814816"/>
                </c:manualLayout>
              </c:layout>
              <c:tx>
                <c:rich>
                  <a:bodyPr/>
                  <a:lstStyle/>
                  <a:p>
                    <a:r>
                      <a:rPr lang="en-US" sz="2000" dirty="0" smtClean="0"/>
                      <a:t>6.745</a:t>
                    </a:r>
                    <a:r>
                      <a:rPr lang="en-US" sz="2000" baseline="0" dirty="0"/>
                      <a:t>
</a:t>
                    </a:r>
                    <a:fld id="{8E972E60-0790-467A-A5B8-B3BCC4CF46EB}" type="PERCENTAGE">
                      <a:rPr lang="en-US" sz="2000" baseline="0"/>
                      <a:pPr/>
                      <a:t>[PORCENTAJE]</a:t>
                    </a:fld>
                    <a:endParaRPr lang="en-US" sz="2000" baseline="0" dirty="0"/>
                  </a:p>
                </c:rich>
              </c:tx>
              <c:dLblPos val="bestFit"/>
              <c:showLegendKey val="0"/>
              <c:showVal val="1"/>
              <c:showCatName val="0"/>
              <c:showSerName val="0"/>
              <c:showPercent val="1"/>
              <c:showBubbleSize val="0"/>
              <c:separator>
</c:separator>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41D5-4D1D-9E88-41F63EBFB513}"/>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s-ES"/>
              </a:p>
            </c:txPr>
            <c:dLblPos val="bestFit"/>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'asuntos ingresados'!$C$17:$F$17</c:f>
              <c:strCache>
                <c:ptCount val="4"/>
                <c:pt idx="0">
                  <c:v>Autos de admisión</c:v>
                </c:pt>
                <c:pt idx="1">
                  <c:v>Autos de inadmisión</c:v>
                </c:pt>
                <c:pt idx="2">
                  <c:v>Providencias de inadmisión</c:v>
                </c:pt>
                <c:pt idx="3">
                  <c:v>Otras causas</c:v>
                </c:pt>
              </c:strCache>
            </c:strRef>
          </c:cat>
          <c:val>
            <c:numRef>
              <c:f>'asuntos ingresados'!$C$18:$F$18</c:f>
              <c:numCache>
                <c:formatCode>General</c:formatCode>
                <c:ptCount val="4"/>
                <c:pt idx="0">
                  <c:v>1415</c:v>
                </c:pt>
                <c:pt idx="1">
                  <c:v>178</c:v>
                </c:pt>
                <c:pt idx="2">
                  <c:v>6745</c:v>
                </c:pt>
                <c:pt idx="3">
                  <c:v>646</c:v>
                </c:pt>
              </c:numCache>
            </c:numRef>
          </c:val>
          <c:extLst>
            <c:ext xmlns:c16="http://schemas.microsoft.com/office/drawing/2014/chart" uri="{C3380CC4-5D6E-409C-BE32-E72D297353CC}">
              <c16:uniqueId val="{00000008-41D5-4D1D-9E88-41F63EBFB51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538812045575183"/>
          <c:y val="0.49075907829886856"/>
          <c:w val="0.33436084262242466"/>
          <c:h val="0.4458101701779971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50" baseline="0">
                <a:solidFill>
                  <a:schemeClr val="tx1">
                    <a:lumMod val="65000"/>
                    <a:lumOff val="35000"/>
                  </a:schemeClr>
                </a:solidFill>
                <a:latin typeface="+mn-lt"/>
                <a:ea typeface="+mn-ea"/>
                <a:cs typeface="+mn-cs"/>
              </a:defRPr>
            </a:pPr>
            <a:r>
              <a:rPr lang="en-GB" sz="1600"/>
              <a:t>Total de sentencias dictadas por enjuiciamiento 2022</a:t>
            </a:r>
          </a:p>
          <a:p>
            <a:pPr>
              <a:defRPr sz="1600"/>
            </a:pPr>
            <a:r>
              <a:rPr lang="en-GB" sz="1600"/>
              <a:t>470 </a:t>
            </a:r>
          </a:p>
        </c:rich>
      </c:tx>
      <c:layout/>
      <c:overlay val="0"/>
      <c:spPr>
        <a:noFill/>
        <a:ln>
          <a:noFill/>
        </a:ln>
        <a:effectLst/>
      </c:spPr>
      <c:txPr>
        <a:bodyPr rot="0" spcFirstLastPara="1" vertOverflow="ellipsis" vert="horz" wrap="square" anchor="ctr" anchorCtr="1"/>
        <a:lstStyle/>
        <a:p>
          <a:pPr>
            <a:defRPr sz="1600" b="1" i="0" u="none" strike="noStrike" kern="1200" cap="all" spc="50" baseline="0">
              <a:solidFill>
                <a:schemeClr val="tx1">
                  <a:lumMod val="65000"/>
                  <a:lumOff val="35000"/>
                </a:schemeClr>
              </a:solidFill>
              <a:latin typeface="+mn-lt"/>
              <a:ea typeface="+mn-ea"/>
              <a:cs typeface="+mn-cs"/>
            </a:defRPr>
          </a:pPr>
          <a:endParaRPr lang="es-E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FBCA-4D73-A054-CC13E235BF9D}"/>
              </c:ext>
            </c:extLst>
          </c:dPt>
          <c:dPt>
            <c:idx val="1"/>
            <c:bubble3D val="0"/>
            <c:spPr>
              <a:solidFill>
                <a:schemeClr val="tx2">
                  <a:lumMod val="75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FBCA-4D73-A054-CC13E235BF9D}"/>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s-ES"/>
              </a:p>
            </c:txPr>
            <c:dLblPos val="ct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'2022'!$E$3:$G$3</c:f>
              <c:strCache>
                <c:ptCount val="2"/>
                <c:pt idx="0">
                  <c:v>Estimatoria</c:v>
                </c:pt>
                <c:pt idx="1">
                  <c:v>Desestimatoria</c:v>
                </c:pt>
              </c:strCache>
            </c:strRef>
          </c:cat>
          <c:val>
            <c:numRef>
              <c:f>'2022'!$E$4:$G$4</c:f>
              <c:numCache>
                <c:formatCode>General</c:formatCode>
                <c:ptCount val="2"/>
                <c:pt idx="0">
                  <c:v>292</c:v>
                </c:pt>
                <c:pt idx="1">
                  <c:v>178</c:v>
                </c:pt>
              </c:numCache>
            </c:numRef>
          </c:val>
          <c:extLst>
            <c:ext xmlns:c16="http://schemas.microsoft.com/office/drawing/2014/chart" uri="{C3380CC4-5D6E-409C-BE32-E72D297353CC}">
              <c16:uniqueId val="{00000004-FBCA-4D73-A054-CC13E235BF9D}"/>
            </c:ext>
          </c:extLst>
        </c:ser>
        <c:ser>
          <c:idx val="1"/>
          <c:order val="1"/>
          <c:tx>
            <c:strRef>
              <c:f>'2022'!$M$8</c:f>
              <c:strCache>
                <c:ptCount val="1"/>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6-FBCA-4D73-A054-CC13E235BF9D}"/>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E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'2022'!$E$3:$G$3</c:f>
              <c:strCache>
                <c:ptCount val="3"/>
                <c:pt idx="0">
                  <c:v>Estimatoria</c:v>
                </c:pt>
                <c:pt idx="1">
                  <c:v>Desestimatoria</c:v>
                </c:pt>
                <c:pt idx="2">
                  <c:v>Total</c:v>
                </c:pt>
              </c:strCache>
            </c:strRef>
          </c:cat>
          <c:val>
            <c:numRef>
              <c:f>'2022'!$N$8</c:f>
              <c:numCache>
                <c:formatCode>General</c:formatCode>
                <c:ptCount val="1"/>
              </c:numCache>
            </c:numRef>
          </c:val>
          <c:extLst>
            <c:ext xmlns:c16="http://schemas.microsoft.com/office/drawing/2014/chart" uri="{C3380CC4-5D6E-409C-BE32-E72D297353CC}">
              <c16:uniqueId val="{00000007-FBCA-4D73-A054-CC13E235BF9D}"/>
            </c:ext>
          </c:extLst>
        </c:ser>
        <c:ser>
          <c:idx val="2"/>
          <c:order val="2"/>
          <c:tx>
            <c:strRef>
              <c:f>'2022'!$M$9</c:f>
              <c:strCache>
                <c:ptCount val="1"/>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FBCA-4D73-A054-CC13E235BF9D}"/>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E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'2022'!$E$3:$G$3</c:f>
              <c:strCache>
                <c:ptCount val="3"/>
                <c:pt idx="0">
                  <c:v>Estimatoria</c:v>
                </c:pt>
                <c:pt idx="1">
                  <c:v>Desestimatoria</c:v>
                </c:pt>
                <c:pt idx="2">
                  <c:v>Total</c:v>
                </c:pt>
              </c:strCache>
            </c:strRef>
          </c:cat>
          <c:val>
            <c:numRef>
              <c:f>'2022'!$N$9</c:f>
              <c:numCache>
                <c:formatCode>General</c:formatCode>
                <c:ptCount val="1"/>
              </c:numCache>
            </c:numRef>
          </c:val>
          <c:extLst>
            <c:ext xmlns:c16="http://schemas.microsoft.com/office/drawing/2014/chart" uri="{C3380CC4-5D6E-409C-BE32-E72D297353CC}">
              <c16:uniqueId val="{0000000A-FBCA-4D73-A054-CC13E235BF9D}"/>
            </c:ext>
          </c:extLst>
        </c:ser>
        <c:ser>
          <c:idx val="3"/>
          <c:order val="3"/>
          <c:tx>
            <c:strRef>
              <c:f>'2022'!$M$10</c:f>
              <c:strCache>
                <c:ptCount val="1"/>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C-FBCA-4D73-A054-CC13E235BF9D}"/>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s-E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'2022'!$E$3:$G$3</c:f>
              <c:strCache>
                <c:ptCount val="3"/>
                <c:pt idx="0">
                  <c:v>Estimatoria</c:v>
                </c:pt>
                <c:pt idx="1">
                  <c:v>Desestimatoria</c:v>
                </c:pt>
                <c:pt idx="2">
                  <c:v>Total</c:v>
                </c:pt>
              </c:strCache>
            </c:strRef>
          </c:cat>
          <c:val>
            <c:numRef>
              <c:f>'2022'!$N$10</c:f>
              <c:numCache>
                <c:formatCode>General</c:formatCode>
                <c:ptCount val="1"/>
              </c:numCache>
            </c:numRef>
          </c:val>
          <c:extLst>
            <c:ext xmlns:c16="http://schemas.microsoft.com/office/drawing/2014/chart" uri="{C3380CC4-5D6E-409C-BE32-E72D297353CC}">
              <c16:uniqueId val="{0000000D-FBCA-4D73-A054-CC13E235BF9D}"/>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50" baseline="0">
                <a:solidFill>
                  <a:schemeClr val="tx1">
                    <a:lumMod val="65000"/>
                    <a:lumOff val="35000"/>
                  </a:schemeClr>
                </a:solidFill>
                <a:latin typeface="+mn-lt"/>
                <a:ea typeface="+mn-ea"/>
                <a:cs typeface="+mn-cs"/>
              </a:defRPr>
            </a:pPr>
            <a:r>
              <a:rPr lang="en-GB" sz="1600"/>
              <a:t>TOTAL DE SENTENCIAS DICTADAS POR ENJUICIAMIENTO 2021</a:t>
            </a:r>
          </a:p>
          <a:p>
            <a:pPr>
              <a:defRPr sz="1600"/>
            </a:pPr>
            <a:r>
              <a:rPr lang="en-GB" sz="1600"/>
              <a:t>469</a:t>
            </a:r>
          </a:p>
        </c:rich>
      </c:tx>
      <c:layout/>
      <c:overlay val="0"/>
      <c:spPr>
        <a:noFill/>
        <a:ln>
          <a:noFill/>
        </a:ln>
        <a:effectLst/>
      </c:spPr>
      <c:txPr>
        <a:bodyPr rot="0" spcFirstLastPara="1" vertOverflow="ellipsis" vert="horz" wrap="square" anchor="ctr" anchorCtr="1"/>
        <a:lstStyle/>
        <a:p>
          <a:pPr>
            <a:defRPr sz="1600" b="1" i="0" u="none" strike="noStrike" kern="1200" cap="all" spc="50" baseline="0">
              <a:solidFill>
                <a:schemeClr val="tx1">
                  <a:lumMod val="65000"/>
                  <a:lumOff val="35000"/>
                </a:schemeClr>
              </a:solidFill>
              <a:latin typeface="+mn-lt"/>
              <a:ea typeface="+mn-ea"/>
              <a:cs typeface="+mn-cs"/>
            </a:defRPr>
          </a:pPr>
          <a:endParaRPr lang="es-ES"/>
        </a:p>
      </c:txPr>
    </c:title>
    <c:autoTitleDeleted val="0"/>
    <c:plotArea>
      <c:layout/>
      <c:pieChart>
        <c:varyColors val="1"/>
        <c:ser>
          <c:idx val="0"/>
          <c:order val="0"/>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0885-40BD-9996-83558CAACF45}"/>
              </c:ext>
            </c:extLst>
          </c:dPt>
          <c:dPt>
            <c:idx val="1"/>
            <c:bubble3D val="0"/>
            <c:spPr>
              <a:solidFill>
                <a:schemeClr val="tx2">
                  <a:lumMod val="75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0885-40BD-9996-83558CAACF4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s-ES"/>
              </a:p>
            </c:txPr>
            <c:dLblPos val="ctr"/>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'2022'!$E$7:$F$7</c:f>
              <c:strCache>
                <c:ptCount val="2"/>
                <c:pt idx="0">
                  <c:v>Estimatoria</c:v>
                </c:pt>
                <c:pt idx="1">
                  <c:v>Desestimatoria</c:v>
                </c:pt>
              </c:strCache>
            </c:strRef>
          </c:cat>
          <c:val>
            <c:numRef>
              <c:f>'2022'!$E$8:$F$8</c:f>
              <c:numCache>
                <c:formatCode>General</c:formatCode>
                <c:ptCount val="2"/>
                <c:pt idx="0">
                  <c:v>296</c:v>
                </c:pt>
                <c:pt idx="1">
                  <c:v>173</c:v>
                </c:pt>
              </c:numCache>
            </c:numRef>
          </c:val>
          <c:extLst>
            <c:ext xmlns:c16="http://schemas.microsoft.com/office/drawing/2014/chart" uri="{C3380CC4-5D6E-409C-BE32-E72D297353CC}">
              <c16:uniqueId val="{00000004-0885-40BD-9996-83558CAACF45}"/>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E47636-22B2-49B7-9F98-A8C1390C740B}"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s-ES"/>
        </a:p>
      </dgm:t>
    </dgm:pt>
    <dgm:pt modelId="{362BA94F-0624-4DDF-ADCA-A7F59AB0E077}">
      <dgm:prSet phldrT="[Texto]"/>
      <dgm:spPr/>
      <dgm:t>
        <a:bodyPr/>
        <a:lstStyle/>
        <a:p>
          <a:r>
            <a:rPr lang="es-ES" dirty="0" smtClean="0"/>
            <a:t>Excmo. Sr. D. Isaac Merino Jara</a:t>
          </a:r>
          <a:endParaRPr lang="es-ES" dirty="0"/>
        </a:p>
      </dgm:t>
    </dgm:pt>
    <dgm:pt modelId="{ABEED60F-3EF9-428E-A9B4-49D6A491DD8A}" type="parTrans" cxnId="{7C84BAE4-2AB9-4B87-8C2F-AAF1EE5321C9}">
      <dgm:prSet/>
      <dgm:spPr/>
      <dgm:t>
        <a:bodyPr/>
        <a:lstStyle/>
        <a:p>
          <a:endParaRPr lang="es-ES"/>
        </a:p>
      </dgm:t>
    </dgm:pt>
    <dgm:pt modelId="{37547966-F7A6-4D08-BF6E-67D885682975}" type="sibTrans" cxnId="{7C84BAE4-2AB9-4B87-8C2F-AAF1EE5321C9}">
      <dgm:prSet/>
      <dgm:spPr/>
      <dgm:t>
        <a:bodyPr/>
        <a:lstStyle/>
        <a:p>
          <a:endParaRPr lang="es-ES"/>
        </a:p>
      </dgm:t>
    </dgm:pt>
    <dgm:pt modelId="{0446D1A6-956F-4CF2-8F81-628B3946BBDE}">
      <dgm:prSet phldrT="[Texto]"/>
      <dgm:spPr/>
      <dgm:t>
        <a:bodyPr/>
        <a:lstStyle/>
        <a:p>
          <a:r>
            <a:rPr lang="es-ES" dirty="0"/>
            <a:t>Ilma. Sra. Dª Sandra Gonzalez de Lara Mingo</a:t>
          </a:r>
        </a:p>
      </dgm:t>
    </dgm:pt>
    <dgm:pt modelId="{DC5AA8E3-391E-4CC3-917A-AF4949E6D0B4}" type="parTrans" cxnId="{5E14BA9C-E6D7-4E89-B3FC-F87FB6CADD0C}">
      <dgm:prSet/>
      <dgm:spPr/>
      <dgm:t>
        <a:bodyPr/>
        <a:lstStyle/>
        <a:p>
          <a:endParaRPr lang="es-ES"/>
        </a:p>
      </dgm:t>
    </dgm:pt>
    <dgm:pt modelId="{8C77C63E-AFE7-418E-A90B-5225C5714026}" type="sibTrans" cxnId="{5E14BA9C-E6D7-4E89-B3FC-F87FB6CADD0C}">
      <dgm:prSet/>
      <dgm:spPr/>
      <dgm:t>
        <a:bodyPr/>
        <a:lstStyle/>
        <a:p>
          <a:endParaRPr lang="es-ES"/>
        </a:p>
      </dgm:t>
    </dgm:pt>
    <dgm:pt modelId="{4280E650-3415-4EB5-80B0-B5050BCCCF45}">
      <dgm:prSet phldrT="[Texto]"/>
      <dgm:spPr/>
      <dgm:t>
        <a:bodyPr/>
        <a:lstStyle/>
        <a:p>
          <a:r>
            <a:rPr lang="es-ES" dirty="0"/>
            <a:t>D. Raúl Cancio Fernández</a:t>
          </a:r>
        </a:p>
      </dgm:t>
    </dgm:pt>
    <dgm:pt modelId="{840A8140-7F31-4A89-9DE7-35A9AD499AAD}" type="parTrans" cxnId="{63831243-B335-45BE-B87B-FF37896A5C0D}">
      <dgm:prSet/>
      <dgm:spPr/>
      <dgm:t>
        <a:bodyPr/>
        <a:lstStyle/>
        <a:p>
          <a:endParaRPr lang="es-ES"/>
        </a:p>
      </dgm:t>
    </dgm:pt>
    <dgm:pt modelId="{92B6290B-52FF-4651-8EFE-AB8C9DE4297B}" type="sibTrans" cxnId="{63831243-B335-45BE-B87B-FF37896A5C0D}">
      <dgm:prSet/>
      <dgm:spPr/>
      <dgm:t>
        <a:bodyPr/>
        <a:lstStyle/>
        <a:p>
          <a:endParaRPr lang="es-ES"/>
        </a:p>
      </dgm:t>
    </dgm:pt>
    <dgm:pt modelId="{91DBC7DA-EE7D-4859-9106-E82BE88AF826}">
      <dgm:prSet phldrT="[Texto]"/>
      <dgm:spPr/>
      <dgm:t>
        <a:bodyPr/>
        <a:lstStyle/>
        <a:p>
          <a:r>
            <a:rPr lang="es-ES" dirty="0"/>
            <a:t>D. José Ramón Aparicio de Lázaro </a:t>
          </a:r>
        </a:p>
      </dgm:t>
    </dgm:pt>
    <dgm:pt modelId="{63FDE2C6-4554-44A5-A708-A3501B0A0FB0}" type="sibTrans" cxnId="{CE341C43-542E-460D-8057-79A406E332EA}">
      <dgm:prSet/>
      <dgm:spPr/>
      <dgm:t>
        <a:bodyPr/>
        <a:lstStyle/>
        <a:p>
          <a:endParaRPr lang="es-ES"/>
        </a:p>
      </dgm:t>
    </dgm:pt>
    <dgm:pt modelId="{61B923A6-AB40-42FD-867E-654544E87132}" type="parTrans" cxnId="{CE341C43-542E-460D-8057-79A406E332EA}">
      <dgm:prSet/>
      <dgm:spPr/>
      <dgm:t>
        <a:bodyPr/>
        <a:lstStyle/>
        <a:p>
          <a:endParaRPr lang="es-ES"/>
        </a:p>
      </dgm:t>
    </dgm:pt>
    <dgm:pt modelId="{23DF35DD-ECBB-4518-9D3F-0D89CA420DD5}">
      <dgm:prSet phldrT="[Texto]"/>
      <dgm:spPr/>
      <dgm:t>
        <a:bodyPr/>
        <a:lstStyle/>
        <a:p>
          <a:r>
            <a:rPr lang="es-ES" dirty="0" smtClean="0"/>
            <a:t>D. Christian Hidalgo Nieto</a:t>
          </a:r>
        </a:p>
      </dgm:t>
    </dgm:pt>
    <dgm:pt modelId="{659F099F-EB2E-4A46-8626-2C79C10ED12B}" type="parTrans" cxnId="{EAE668B2-14BC-449F-BC6B-F97B66790AFE}">
      <dgm:prSet/>
      <dgm:spPr/>
      <dgm:t>
        <a:bodyPr/>
        <a:lstStyle/>
        <a:p>
          <a:endParaRPr lang="es-ES"/>
        </a:p>
      </dgm:t>
    </dgm:pt>
    <dgm:pt modelId="{935BBDD8-E69A-4DD0-B5EF-63A6F6B129DE}" type="sibTrans" cxnId="{EAE668B2-14BC-449F-BC6B-F97B66790AFE}">
      <dgm:prSet/>
      <dgm:spPr/>
      <dgm:t>
        <a:bodyPr/>
        <a:lstStyle/>
        <a:p>
          <a:endParaRPr lang="es-ES"/>
        </a:p>
      </dgm:t>
    </dgm:pt>
    <dgm:pt modelId="{1F320605-B701-4D22-9F1B-E4BCE5498832}">
      <dgm:prSet phldrT="[Texto]"/>
      <dgm:spPr/>
      <dgm:t>
        <a:bodyPr/>
        <a:lstStyle/>
        <a:p>
          <a:r>
            <a:rPr lang="es-ES" dirty="0"/>
            <a:t>Dª. Cristina Perez-Piaya Moreno </a:t>
          </a:r>
        </a:p>
      </dgm:t>
    </dgm:pt>
    <dgm:pt modelId="{19DE43C9-4988-491B-A42D-940BED6FB581}" type="parTrans" cxnId="{45AE340E-1967-41BE-A66D-ADF949E3193F}">
      <dgm:prSet/>
      <dgm:spPr/>
      <dgm:t>
        <a:bodyPr/>
        <a:lstStyle/>
        <a:p>
          <a:endParaRPr lang="es-ES"/>
        </a:p>
      </dgm:t>
    </dgm:pt>
    <dgm:pt modelId="{82416EB6-FAFA-47CB-B349-8810F1DE96C2}" type="sibTrans" cxnId="{45AE340E-1967-41BE-A66D-ADF949E3193F}">
      <dgm:prSet/>
      <dgm:spPr/>
      <dgm:t>
        <a:bodyPr/>
        <a:lstStyle/>
        <a:p>
          <a:endParaRPr lang="es-ES"/>
        </a:p>
      </dgm:t>
    </dgm:pt>
    <dgm:pt modelId="{849A0AED-43D8-48FC-9C49-5E29DEBB6623}">
      <dgm:prSet phldrT="[Texto]"/>
      <dgm:spPr/>
      <dgm:t>
        <a:bodyPr/>
        <a:lstStyle/>
        <a:p>
          <a:r>
            <a:rPr lang="es-ES" dirty="0"/>
            <a:t>D. </a:t>
          </a:r>
          <a:r>
            <a:rPr lang="es-ES" dirty="0" smtClean="0"/>
            <a:t>Francisco Cañal García</a:t>
          </a:r>
          <a:endParaRPr lang="es-ES" dirty="0"/>
        </a:p>
      </dgm:t>
    </dgm:pt>
    <dgm:pt modelId="{27391A00-6D2B-4CA2-8DF5-70E4F108E8A5}" type="parTrans" cxnId="{18764586-DC35-42E1-85A1-F838C99BBB41}">
      <dgm:prSet/>
      <dgm:spPr/>
      <dgm:t>
        <a:bodyPr/>
        <a:lstStyle/>
        <a:p>
          <a:endParaRPr lang="es-ES"/>
        </a:p>
      </dgm:t>
    </dgm:pt>
    <dgm:pt modelId="{AB560846-7830-4706-963F-2CA79577B495}" type="sibTrans" cxnId="{18764586-DC35-42E1-85A1-F838C99BBB41}">
      <dgm:prSet/>
      <dgm:spPr/>
      <dgm:t>
        <a:bodyPr/>
        <a:lstStyle/>
        <a:p>
          <a:endParaRPr lang="es-ES"/>
        </a:p>
      </dgm:t>
    </dgm:pt>
    <dgm:pt modelId="{C787B81E-0B6B-4A10-98C8-6C535CBC5CC6}" type="pres">
      <dgm:prSet presAssocID="{D8E47636-22B2-49B7-9F98-A8C1390C740B}" presName="mainComposite" presStyleCnt="0">
        <dgm:presLayoutVars>
          <dgm:chPref val="1"/>
          <dgm:dir/>
          <dgm:animOne val="branch"/>
          <dgm:animLvl val="lvl"/>
          <dgm:resizeHandles val="exact"/>
        </dgm:presLayoutVars>
      </dgm:prSet>
      <dgm:spPr/>
      <dgm:t>
        <a:bodyPr/>
        <a:lstStyle/>
        <a:p>
          <a:endParaRPr lang="es-ES"/>
        </a:p>
      </dgm:t>
    </dgm:pt>
    <dgm:pt modelId="{508D290D-DBC7-4980-97C8-78BD9AEAFB9E}" type="pres">
      <dgm:prSet presAssocID="{D8E47636-22B2-49B7-9F98-A8C1390C740B}" presName="hierFlow" presStyleCnt="0"/>
      <dgm:spPr/>
    </dgm:pt>
    <dgm:pt modelId="{3603E394-6017-4B80-9880-5A3F2B050DEB}" type="pres">
      <dgm:prSet presAssocID="{D8E47636-22B2-49B7-9F98-A8C1390C740B}" presName="hierChild1" presStyleCnt="0">
        <dgm:presLayoutVars>
          <dgm:chPref val="1"/>
          <dgm:animOne val="branch"/>
          <dgm:animLvl val="lvl"/>
        </dgm:presLayoutVars>
      </dgm:prSet>
      <dgm:spPr/>
    </dgm:pt>
    <dgm:pt modelId="{AC5E7779-8975-4F0A-854E-C5A569794BD1}" type="pres">
      <dgm:prSet presAssocID="{362BA94F-0624-4DDF-ADCA-A7F59AB0E077}" presName="Name14" presStyleCnt="0"/>
      <dgm:spPr/>
    </dgm:pt>
    <dgm:pt modelId="{91E363CD-4223-4656-B78B-BF3A5CD88C86}" type="pres">
      <dgm:prSet presAssocID="{362BA94F-0624-4DDF-ADCA-A7F59AB0E077}" presName="level1Shape" presStyleLbl="node0" presStyleIdx="0" presStyleCnt="1">
        <dgm:presLayoutVars>
          <dgm:chPref val="3"/>
        </dgm:presLayoutVars>
      </dgm:prSet>
      <dgm:spPr/>
      <dgm:t>
        <a:bodyPr/>
        <a:lstStyle/>
        <a:p>
          <a:endParaRPr lang="es-ES"/>
        </a:p>
      </dgm:t>
    </dgm:pt>
    <dgm:pt modelId="{04F35D64-10B8-4FC0-8D6B-9CF69C4151EA}" type="pres">
      <dgm:prSet presAssocID="{362BA94F-0624-4DDF-ADCA-A7F59AB0E077}" presName="hierChild2" presStyleCnt="0"/>
      <dgm:spPr/>
    </dgm:pt>
    <dgm:pt modelId="{84004013-90C4-4CEC-97AD-626B0FF449E2}" type="pres">
      <dgm:prSet presAssocID="{DC5AA8E3-391E-4CC3-917A-AF4949E6D0B4}" presName="Name19" presStyleLbl="parChTrans1D2" presStyleIdx="0" presStyleCnt="1"/>
      <dgm:spPr/>
      <dgm:t>
        <a:bodyPr/>
        <a:lstStyle/>
        <a:p>
          <a:endParaRPr lang="es-ES"/>
        </a:p>
      </dgm:t>
    </dgm:pt>
    <dgm:pt modelId="{87C6DD8F-6DAB-4081-AE72-C9A1254A2ECF}" type="pres">
      <dgm:prSet presAssocID="{0446D1A6-956F-4CF2-8F81-628B3946BBDE}" presName="Name21" presStyleCnt="0"/>
      <dgm:spPr/>
    </dgm:pt>
    <dgm:pt modelId="{DB5543AF-F599-430D-A0E7-27C2DF77182A}" type="pres">
      <dgm:prSet presAssocID="{0446D1A6-956F-4CF2-8F81-628B3946BBDE}" presName="level2Shape" presStyleLbl="node2" presStyleIdx="0" presStyleCnt="1"/>
      <dgm:spPr/>
      <dgm:t>
        <a:bodyPr/>
        <a:lstStyle/>
        <a:p>
          <a:endParaRPr lang="es-ES"/>
        </a:p>
      </dgm:t>
    </dgm:pt>
    <dgm:pt modelId="{C2F6F526-38E2-49E6-813E-40BB503FDD6E}" type="pres">
      <dgm:prSet presAssocID="{0446D1A6-956F-4CF2-8F81-628B3946BBDE}" presName="hierChild3" presStyleCnt="0"/>
      <dgm:spPr/>
    </dgm:pt>
    <dgm:pt modelId="{F84A5070-770E-46BA-B374-B13CE35EC6C9}" type="pres">
      <dgm:prSet presAssocID="{840A8140-7F31-4A89-9DE7-35A9AD499AAD}" presName="Name19" presStyleLbl="parChTrans1D3" presStyleIdx="0" presStyleCnt="5"/>
      <dgm:spPr/>
      <dgm:t>
        <a:bodyPr/>
        <a:lstStyle/>
        <a:p>
          <a:endParaRPr lang="es-ES"/>
        </a:p>
      </dgm:t>
    </dgm:pt>
    <dgm:pt modelId="{0347FE00-7B12-4998-AB90-A97F21D605BF}" type="pres">
      <dgm:prSet presAssocID="{4280E650-3415-4EB5-80B0-B5050BCCCF45}" presName="Name21" presStyleCnt="0"/>
      <dgm:spPr/>
    </dgm:pt>
    <dgm:pt modelId="{4607EB4A-02F5-4260-819E-C7DDF1BFEF1C}" type="pres">
      <dgm:prSet presAssocID="{4280E650-3415-4EB5-80B0-B5050BCCCF45}" presName="level2Shape" presStyleLbl="node3" presStyleIdx="0" presStyleCnt="5"/>
      <dgm:spPr/>
      <dgm:t>
        <a:bodyPr/>
        <a:lstStyle/>
        <a:p>
          <a:endParaRPr lang="es-ES"/>
        </a:p>
      </dgm:t>
    </dgm:pt>
    <dgm:pt modelId="{F6281408-8892-4530-8392-CB7EAA9F4ABD}" type="pres">
      <dgm:prSet presAssocID="{4280E650-3415-4EB5-80B0-B5050BCCCF45}" presName="hierChild3" presStyleCnt="0"/>
      <dgm:spPr/>
    </dgm:pt>
    <dgm:pt modelId="{D26D9E4C-2376-4EA9-BE91-7EE60890B393}" type="pres">
      <dgm:prSet presAssocID="{61B923A6-AB40-42FD-867E-654544E87132}" presName="Name19" presStyleLbl="parChTrans1D3" presStyleIdx="1" presStyleCnt="5"/>
      <dgm:spPr/>
      <dgm:t>
        <a:bodyPr/>
        <a:lstStyle/>
        <a:p>
          <a:endParaRPr lang="es-ES"/>
        </a:p>
      </dgm:t>
    </dgm:pt>
    <dgm:pt modelId="{1B12A247-1BB5-4D1A-9CD5-30ED6D3C1D24}" type="pres">
      <dgm:prSet presAssocID="{91DBC7DA-EE7D-4859-9106-E82BE88AF826}" presName="Name21" presStyleCnt="0"/>
      <dgm:spPr/>
    </dgm:pt>
    <dgm:pt modelId="{FE0DD098-4A07-4935-A8ED-FDD0E41B0D92}" type="pres">
      <dgm:prSet presAssocID="{91DBC7DA-EE7D-4859-9106-E82BE88AF826}" presName="level2Shape" presStyleLbl="node3" presStyleIdx="1" presStyleCnt="5"/>
      <dgm:spPr/>
      <dgm:t>
        <a:bodyPr/>
        <a:lstStyle/>
        <a:p>
          <a:endParaRPr lang="es-ES"/>
        </a:p>
      </dgm:t>
    </dgm:pt>
    <dgm:pt modelId="{7E2FF245-0DA1-4D9D-969D-030E103D38DD}" type="pres">
      <dgm:prSet presAssocID="{91DBC7DA-EE7D-4859-9106-E82BE88AF826}" presName="hierChild3" presStyleCnt="0"/>
      <dgm:spPr/>
    </dgm:pt>
    <dgm:pt modelId="{C2758A7F-0A29-4712-8BC5-AD4A5B5085A9}" type="pres">
      <dgm:prSet presAssocID="{19DE43C9-4988-491B-A42D-940BED6FB581}" presName="Name19" presStyleLbl="parChTrans1D3" presStyleIdx="2" presStyleCnt="5"/>
      <dgm:spPr/>
      <dgm:t>
        <a:bodyPr/>
        <a:lstStyle/>
        <a:p>
          <a:endParaRPr lang="es-ES"/>
        </a:p>
      </dgm:t>
    </dgm:pt>
    <dgm:pt modelId="{61100E8C-1228-4237-86F5-D93D323F2D41}" type="pres">
      <dgm:prSet presAssocID="{1F320605-B701-4D22-9F1B-E4BCE5498832}" presName="Name21" presStyleCnt="0"/>
      <dgm:spPr/>
    </dgm:pt>
    <dgm:pt modelId="{6F9984D0-16C4-4F00-8238-502EF22FD689}" type="pres">
      <dgm:prSet presAssocID="{1F320605-B701-4D22-9F1B-E4BCE5498832}" presName="level2Shape" presStyleLbl="node3" presStyleIdx="2" presStyleCnt="5"/>
      <dgm:spPr/>
      <dgm:t>
        <a:bodyPr/>
        <a:lstStyle/>
        <a:p>
          <a:endParaRPr lang="es-ES"/>
        </a:p>
      </dgm:t>
    </dgm:pt>
    <dgm:pt modelId="{50D2C583-B2F8-44A0-93DB-9B4650E95EFA}" type="pres">
      <dgm:prSet presAssocID="{1F320605-B701-4D22-9F1B-E4BCE5498832}" presName="hierChild3" presStyleCnt="0"/>
      <dgm:spPr/>
    </dgm:pt>
    <dgm:pt modelId="{087959EB-1787-4A80-AEBE-97B3DB4BEB5C}" type="pres">
      <dgm:prSet presAssocID="{659F099F-EB2E-4A46-8626-2C79C10ED12B}" presName="Name19" presStyleLbl="parChTrans1D3" presStyleIdx="3" presStyleCnt="5"/>
      <dgm:spPr/>
      <dgm:t>
        <a:bodyPr/>
        <a:lstStyle/>
        <a:p>
          <a:endParaRPr lang="es-ES"/>
        </a:p>
      </dgm:t>
    </dgm:pt>
    <dgm:pt modelId="{089CF1D8-89C4-45E8-9816-D2FE3270387D}" type="pres">
      <dgm:prSet presAssocID="{23DF35DD-ECBB-4518-9D3F-0D89CA420DD5}" presName="Name21" presStyleCnt="0"/>
      <dgm:spPr/>
    </dgm:pt>
    <dgm:pt modelId="{E198D968-A9CA-4688-AACD-48ECDA63BFF8}" type="pres">
      <dgm:prSet presAssocID="{23DF35DD-ECBB-4518-9D3F-0D89CA420DD5}" presName="level2Shape" presStyleLbl="node3" presStyleIdx="3" presStyleCnt="5"/>
      <dgm:spPr/>
      <dgm:t>
        <a:bodyPr/>
        <a:lstStyle/>
        <a:p>
          <a:endParaRPr lang="es-ES"/>
        </a:p>
      </dgm:t>
    </dgm:pt>
    <dgm:pt modelId="{8BE52989-0E66-4D70-AA71-3CE95D4FAC2F}" type="pres">
      <dgm:prSet presAssocID="{23DF35DD-ECBB-4518-9D3F-0D89CA420DD5}" presName="hierChild3" presStyleCnt="0"/>
      <dgm:spPr/>
    </dgm:pt>
    <dgm:pt modelId="{1C004A11-696A-4172-A382-625451FAFB0F}" type="pres">
      <dgm:prSet presAssocID="{27391A00-6D2B-4CA2-8DF5-70E4F108E8A5}" presName="Name19" presStyleLbl="parChTrans1D3" presStyleIdx="4" presStyleCnt="5"/>
      <dgm:spPr/>
      <dgm:t>
        <a:bodyPr/>
        <a:lstStyle/>
        <a:p>
          <a:endParaRPr lang="es-ES"/>
        </a:p>
      </dgm:t>
    </dgm:pt>
    <dgm:pt modelId="{CB491281-C25D-48BD-8311-E3C85E8A4803}" type="pres">
      <dgm:prSet presAssocID="{849A0AED-43D8-48FC-9C49-5E29DEBB6623}" presName="Name21" presStyleCnt="0"/>
      <dgm:spPr/>
    </dgm:pt>
    <dgm:pt modelId="{AA6674AA-2AC2-4312-8CE9-25B2B4DD0171}" type="pres">
      <dgm:prSet presAssocID="{849A0AED-43D8-48FC-9C49-5E29DEBB6623}" presName="level2Shape" presStyleLbl="node3" presStyleIdx="4" presStyleCnt="5"/>
      <dgm:spPr/>
      <dgm:t>
        <a:bodyPr/>
        <a:lstStyle/>
        <a:p>
          <a:endParaRPr lang="es-ES"/>
        </a:p>
      </dgm:t>
    </dgm:pt>
    <dgm:pt modelId="{14AC20A2-168C-4C00-9989-6BE7EC4D58B3}" type="pres">
      <dgm:prSet presAssocID="{849A0AED-43D8-48FC-9C49-5E29DEBB6623}" presName="hierChild3" presStyleCnt="0"/>
      <dgm:spPr/>
    </dgm:pt>
    <dgm:pt modelId="{E2ED6ADA-40A6-462E-9FD9-ACBF18BAA6D7}" type="pres">
      <dgm:prSet presAssocID="{D8E47636-22B2-49B7-9F98-A8C1390C740B}" presName="bgShapesFlow" presStyleCnt="0"/>
      <dgm:spPr/>
    </dgm:pt>
  </dgm:ptLst>
  <dgm:cxnLst>
    <dgm:cxn modelId="{10B8F88C-BA4D-42FE-BEAA-9A419B382802}" type="presOf" srcId="{1F320605-B701-4D22-9F1B-E4BCE5498832}" destId="{6F9984D0-16C4-4F00-8238-502EF22FD689}" srcOrd="0" destOrd="0" presId="urn:microsoft.com/office/officeart/2005/8/layout/hierarchy6"/>
    <dgm:cxn modelId="{8C637EE2-1569-4CC3-9C2F-8F6C8C6830B2}" type="presOf" srcId="{849A0AED-43D8-48FC-9C49-5E29DEBB6623}" destId="{AA6674AA-2AC2-4312-8CE9-25B2B4DD0171}" srcOrd="0" destOrd="0" presId="urn:microsoft.com/office/officeart/2005/8/layout/hierarchy6"/>
    <dgm:cxn modelId="{A2973A11-B587-472D-B483-F7FE29DAC9DF}" type="presOf" srcId="{0446D1A6-956F-4CF2-8F81-628B3946BBDE}" destId="{DB5543AF-F599-430D-A0E7-27C2DF77182A}" srcOrd="0" destOrd="0" presId="urn:microsoft.com/office/officeart/2005/8/layout/hierarchy6"/>
    <dgm:cxn modelId="{07C12F3A-DE92-4993-9BA3-585535084A7E}" type="presOf" srcId="{4280E650-3415-4EB5-80B0-B5050BCCCF45}" destId="{4607EB4A-02F5-4260-819E-C7DDF1BFEF1C}" srcOrd="0" destOrd="0" presId="urn:microsoft.com/office/officeart/2005/8/layout/hierarchy6"/>
    <dgm:cxn modelId="{B679A6CC-9719-4CBF-A195-F20A1ABC9D90}" type="presOf" srcId="{659F099F-EB2E-4A46-8626-2C79C10ED12B}" destId="{087959EB-1787-4A80-AEBE-97B3DB4BEB5C}" srcOrd="0" destOrd="0" presId="urn:microsoft.com/office/officeart/2005/8/layout/hierarchy6"/>
    <dgm:cxn modelId="{63831243-B335-45BE-B87B-FF37896A5C0D}" srcId="{0446D1A6-956F-4CF2-8F81-628B3946BBDE}" destId="{4280E650-3415-4EB5-80B0-B5050BCCCF45}" srcOrd="0" destOrd="0" parTransId="{840A8140-7F31-4A89-9DE7-35A9AD499AAD}" sibTransId="{92B6290B-52FF-4651-8EFE-AB8C9DE4297B}"/>
    <dgm:cxn modelId="{ED82B3C4-E6D6-404E-8FD0-10955537119E}" type="presOf" srcId="{362BA94F-0624-4DDF-ADCA-A7F59AB0E077}" destId="{91E363CD-4223-4656-B78B-BF3A5CD88C86}" srcOrd="0" destOrd="0" presId="urn:microsoft.com/office/officeart/2005/8/layout/hierarchy6"/>
    <dgm:cxn modelId="{18764586-DC35-42E1-85A1-F838C99BBB41}" srcId="{0446D1A6-956F-4CF2-8F81-628B3946BBDE}" destId="{849A0AED-43D8-48FC-9C49-5E29DEBB6623}" srcOrd="4" destOrd="0" parTransId="{27391A00-6D2B-4CA2-8DF5-70E4F108E8A5}" sibTransId="{AB560846-7830-4706-963F-2CA79577B495}"/>
    <dgm:cxn modelId="{B3D06DA2-38E1-478D-AC37-B8C95A052265}" type="presOf" srcId="{61B923A6-AB40-42FD-867E-654544E87132}" destId="{D26D9E4C-2376-4EA9-BE91-7EE60890B393}" srcOrd="0" destOrd="0" presId="urn:microsoft.com/office/officeart/2005/8/layout/hierarchy6"/>
    <dgm:cxn modelId="{A9E2A38E-BAFB-47EB-9E22-F905E87C08D5}" type="presOf" srcId="{91DBC7DA-EE7D-4859-9106-E82BE88AF826}" destId="{FE0DD098-4A07-4935-A8ED-FDD0E41B0D92}" srcOrd="0" destOrd="0" presId="urn:microsoft.com/office/officeart/2005/8/layout/hierarchy6"/>
    <dgm:cxn modelId="{EAE668B2-14BC-449F-BC6B-F97B66790AFE}" srcId="{0446D1A6-956F-4CF2-8F81-628B3946BBDE}" destId="{23DF35DD-ECBB-4518-9D3F-0D89CA420DD5}" srcOrd="3" destOrd="0" parTransId="{659F099F-EB2E-4A46-8626-2C79C10ED12B}" sibTransId="{935BBDD8-E69A-4DD0-B5EF-63A6F6B129DE}"/>
    <dgm:cxn modelId="{CE341C43-542E-460D-8057-79A406E332EA}" srcId="{0446D1A6-956F-4CF2-8F81-628B3946BBDE}" destId="{91DBC7DA-EE7D-4859-9106-E82BE88AF826}" srcOrd="1" destOrd="0" parTransId="{61B923A6-AB40-42FD-867E-654544E87132}" sibTransId="{63FDE2C6-4554-44A5-A708-A3501B0A0FB0}"/>
    <dgm:cxn modelId="{45AE340E-1967-41BE-A66D-ADF949E3193F}" srcId="{0446D1A6-956F-4CF2-8F81-628B3946BBDE}" destId="{1F320605-B701-4D22-9F1B-E4BCE5498832}" srcOrd="2" destOrd="0" parTransId="{19DE43C9-4988-491B-A42D-940BED6FB581}" sibTransId="{82416EB6-FAFA-47CB-B349-8810F1DE96C2}"/>
    <dgm:cxn modelId="{C15A2029-3894-4C9F-BC3C-E58F1995A385}" type="presOf" srcId="{23DF35DD-ECBB-4518-9D3F-0D89CA420DD5}" destId="{E198D968-A9CA-4688-AACD-48ECDA63BFF8}" srcOrd="0" destOrd="0" presId="urn:microsoft.com/office/officeart/2005/8/layout/hierarchy6"/>
    <dgm:cxn modelId="{78C69276-583B-4CBB-BEC4-808896E6D927}" type="presOf" srcId="{840A8140-7F31-4A89-9DE7-35A9AD499AAD}" destId="{F84A5070-770E-46BA-B374-B13CE35EC6C9}" srcOrd="0" destOrd="0" presId="urn:microsoft.com/office/officeart/2005/8/layout/hierarchy6"/>
    <dgm:cxn modelId="{92DC85EF-A7EA-4AC2-8816-3B33A43C8F60}" type="presOf" srcId="{DC5AA8E3-391E-4CC3-917A-AF4949E6D0B4}" destId="{84004013-90C4-4CEC-97AD-626B0FF449E2}" srcOrd="0" destOrd="0" presId="urn:microsoft.com/office/officeart/2005/8/layout/hierarchy6"/>
    <dgm:cxn modelId="{5E14BA9C-E6D7-4E89-B3FC-F87FB6CADD0C}" srcId="{362BA94F-0624-4DDF-ADCA-A7F59AB0E077}" destId="{0446D1A6-956F-4CF2-8F81-628B3946BBDE}" srcOrd="0" destOrd="0" parTransId="{DC5AA8E3-391E-4CC3-917A-AF4949E6D0B4}" sibTransId="{8C77C63E-AFE7-418E-A90B-5225C5714026}"/>
    <dgm:cxn modelId="{B32D6F98-BC63-471E-8408-4840FD877C64}" type="presOf" srcId="{19DE43C9-4988-491B-A42D-940BED6FB581}" destId="{C2758A7F-0A29-4712-8BC5-AD4A5B5085A9}" srcOrd="0" destOrd="0" presId="urn:microsoft.com/office/officeart/2005/8/layout/hierarchy6"/>
    <dgm:cxn modelId="{7C84BAE4-2AB9-4B87-8C2F-AAF1EE5321C9}" srcId="{D8E47636-22B2-49B7-9F98-A8C1390C740B}" destId="{362BA94F-0624-4DDF-ADCA-A7F59AB0E077}" srcOrd="0" destOrd="0" parTransId="{ABEED60F-3EF9-428E-A9B4-49D6A491DD8A}" sibTransId="{37547966-F7A6-4D08-BF6E-67D885682975}"/>
    <dgm:cxn modelId="{6021669A-54DE-46EF-A947-9BD534453CE7}" type="presOf" srcId="{27391A00-6D2B-4CA2-8DF5-70E4F108E8A5}" destId="{1C004A11-696A-4172-A382-625451FAFB0F}" srcOrd="0" destOrd="0" presId="urn:microsoft.com/office/officeart/2005/8/layout/hierarchy6"/>
    <dgm:cxn modelId="{7198330B-A187-4DAF-BD4E-5F63B6F6514A}" type="presOf" srcId="{D8E47636-22B2-49B7-9F98-A8C1390C740B}" destId="{C787B81E-0B6B-4A10-98C8-6C535CBC5CC6}" srcOrd="0" destOrd="0" presId="urn:microsoft.com/office/officeart/2005/8/layout/hierarchy6"/>
    <dgm:cxn modelId="{0BB84573-3151-44EF-84B4-72859517D3BA}" type="presParOf" srcId="{C787B81E-0B6B-4A10-98C8-6C535CBC5CC6}" destId="{508D290D-DBC7-4980-97C8-78BD9AEAFB9E}" srcOrd="0" destOrd="0" presId="urn:microsoft.com/office/officeart/2005/8/layout/hierarchy6"/>
    <dgm:cxn modelId="{E01E4D23-2249-4240-B1DE-F5E07665B5C4}" type="presParOf" srcId="{508D290D-DBC7-4980-97C8-78BD9AEAFB9E}" destId="{3603E394-6017-4B80-9880-5A3F2B050DEB}" srcOrd="0" destOrd="0" presId="urn:microsoft.com/office/officeart/2005/8/layout/hierarchy6"/>
    <dgm:cxn modelId="{C8CB09FC-91A6-4D6E-823F-57BB6D4C19A4}" type="presParOf" srcId="{3603E394-6017-4B80-9880-5A3F2B050DEB}" destId="{AC5E7779-8975-4F0A-854E-C5A569794BD1}" srcOrd="0" destOrd="0" presId="urn:microsoft.com/office/officeart/2005/8/layout/hierarchy6"/>
    <dgm:cxn modelId="{C4A46F4D-9967-48F7-A86E-4421473E14E3}" type="presParOf" srcId="{AC5E7779-8975-4F0A-854E-C5A569794BD1}" destId="{91E363CD-4223-4656-B78B-BF3A5CD88C86}" srcOrd="0" destOrd="0" presId="urn:microsoft.com/office/officeart/2005/8/layout/hierarchy6"/>
    <dgm:cxn modelId="{328AB3C2-9CDC-470D-8B20-CC68E22401CE}" type="presParOf" srcId="{AC5E7779-8975-4F0A-854E-C5A569794BD1}" destId="{04F35D64-10B8-4FC0-8D6B-9CF69C4151EA}" srcOrd="1" destOrd="0" presId="urn:microsoft.com/office/officeart/2005/8/layout/hierarchy6"/>
    <dgm:cxn modelId="{E6948DC6-11A0-4108-9AE8-36EB02BE5EDC}" type="presParOf" srcId="{04F35D64-10B8-4FC0-8D6B-9CF69C4151EA}" destId="{84004013-90C4-4CEC-97AD-626B0FF449E2}" srcOrd="0" destOrd="0" presId="urn:microsoft.com/office/officeart/2005/8/layout/hierarchy6"/>
    <dgm:cxn modelId="{59C97EDC-9B1D-41D3-8A5B-D82C8C9C7B1D}" type="presParOf" srcId="{04F35D64-10B8-4FC0-8D6B-9CF69C4151EA}" destId="{87C6DD8F-6DAB-4081-AE72-C9A1254A2ECF}" srcOrd="1" destOrd="0" presId="urn:microsoft.com/office/officeart/2005/8/layout/hierarchy6"/>
    <dgm:cxn modelId="{9A601B9A-E2F1-4710-BABB-7A2BCA99A555}" type="presParOf" srcId="{87C6DD8F-6DAB-4081-AE72-C9A1254A2ECF}" destId="{DB5543AF-F599-430D-A0E7-27C2DF77182A}" srcOrd="0" destOrd="0" presId="urn:microsoft.com/office/officeart/2005/8/layout/hierarchy6"/>
    <dgm:cxn modelId="{A466A344-18D6-447E-A6D3-68B9A980884E}" type="presParOf" srcId="{87C6DD8F-6DAB-4081-AE72-C9A1254A2ECF}" destId="{C2F6F526-38E2-49E6-813E-40BB503FDD6E}" srcOrd="1" destOrd="0" presId="urn:microsoft.com/office/officeart/2005/8/layout/hierarchy6"/>
    <dgm:cxn modelId="{8390C208-CBB3-4FB2-99A1-34041FB774E3}" type="presParOf" srcId="{C2F6F526-38E2-49E6-813E-40BB503FDD6E}" destId="{F84A5070-770E-46BA-B374-B13CE35EC6C9}" srcOrd="0" destOrd="0" presId="urn:microsoft.com/office/officeart/2005/8/layout/hierarchy6"/>
    <dgm:cxn modelId="{78D6A17C-5A4A-4637-B595-96410646E518}" type="presParOf" srcId="{C2F6F526-38E2-49E6-813E-40BB503FDD6E}" destId="{0347FE00-7B12-4998-AB90-A97F21D605BF}" srcOrd="1" destOrd="0" presId="urn:microsoft.com/office/officeart/2005/8/layout/hierarchy6"/>
    <dgm:cxn modelId="{FC878B3C-555A-44AE-81C3-CB368AE39D9C}" type="presParOf" srcId="{0347FE00-7B12-4998-AB90-A97F21D605BF}" destId="{4607EB4A-02F5-4260-819E-C7DDF1BFEF1C}" srcOrd="0" destOrd="0" presId="urn:microsoft.com/office/officeart/2005/8/layout/hierarchy6"/>
    <dgm:cxn modelId="{EE1EC2E8-FADB-48AF-BBD8-D5FCBF6EF8BF}" type="presParOf" srcId="{0347FE00-7B12-4998-AB90-A97F21D605BF}" destId="{F6281408-8892-4530-8392-CB7EAA9F4ABD}" srcOrd="1" destOrd="0" presId="urn:microsoft.com/office/officeart/2005/8/layout/hierarchy6"/>
    <dgm:cxn modelId="{E7E8C18F-3C10-4BB9-98DD-7E93AD39E0B9}" type="presParOf" srcId="{C2F6F526-38E2-49E6-813E-40BB503FDD6E}" destId="{D26D9E4C-2376-4EA9-BE91-7EE60890B393}" srcOrd="2" destOrd="0" presId="urn:microsoft.com/office/officeart/2005/8/layout/hierarchy6"/>
    <dgm:cxn modelId="{B4C50A98-7461-49D6-998B-29BFF3BBE656}" type="presParOf" srcId="{C2F6F526-38E2-49E6-813E-40BB503FDD6E}" destId="{1B12A247-1BB5-4D1A-9CD5-30ED6D3C1D24}" srcOrd="3" destOrd="0" presId="urn:microsoft.com/office/officeart/2005/8/layout/hierarchy6"/>
    <dgm:cxn modelId="{7C6981E2-FC20-4012-A5A2-1F325AF61A92}" type="presParOf" srcId="{1B12A247-1BB5-4D1A-9CD5-30ED6D3C1D24}" destId="{FE0DD098-4A07-4935-A8ED-FDD0E41B0D92}" srcOrd="0" destOrd="0" presId="urn:microsoft.com/office/officeart/2005/8/layout/hierarchy6"/>
    <dgm:cxn modelId="{72BDEA00-5027-4A6E-92EC-9A205A2C8385}" type="presParOf" srcId="{1B12A247-1BB5-4D1A-9CD5-30ED6D3C1D24}" destId="{7E2FF245-0DA1-4D9D-969D-030E103D38DD}" srcOrd="1" destOrd="0" presId="urn:microsoft.com/office/officeart/2005/8/layout/hierarchy6"/>
    <dgm:cxn modelId="{9C27593B-5AB2-4350-B776-84E865122058}" type="presParOf" srcId="{C2F6F526-38E2-49E6-813E-40BB503FDD6E}" destId="{C2758A7F-0A29-4712-8BC5-AD4A5B5085A9}" srcOrd="4" destOrd="0" presId="urn:microsoft.com/office/officeart/2005/8/layout/hierarchy6"/>
    <dgm:cxn modelId="{E7CC6B1F-6555-46CC-9E08-AAC144685D67}" type="presParOf" srcId="{C2F6F526-38E2-49E6-813E-40BB503FDD6E}" destId="{61100E8C-1228-4237-86F5-D93D323F2D41}" srcOrd="5" destOrd="0" presId="urn:microsoft.com/office/officeart/2005/8/layout/hierarchy6"/>
    <dgm:cxn modelId="{95B9782B-F2F3-4098-940B-F51F88D20EBF}" type="presParOf" srcId="{61100E8C-1228-4237-86F5-D93D323F2D41}" destId="{6F9984D0-16C4-4F00-8238-502EF22FD689}" srcOrd="0" destOrd="0" presId="urn:microsoft.com/office/officeart/2005/8/layout/hierarchy6"/>
    <dgm:cxn modelId="{5CFB2B5E-1137-41A2-8C25-A400598824BB}" type="presParOf" srcId="{61100E8C-1228-4237-86F5-D93D323F2D41}" destId="{50D2C583-B2F8-44A0-93DB-9B4650E95EFA}" srcOrd="1" destOrd="0" presId="urn:microsoft.com/office/officeart/2005/8/layout/hierarchy6"/>
    <dgm:cxn modelId="{6C2A1A04-AD0E-45BD-A180-AB93D121159C}" type="presParOf" srcId="{C2F6F526-38E2-49E6-813E-40BB503FDD6E}" destId="{087959EB-1787-4A80-AEBE-97B3DB4BEB5C}" srcOrd="6" destOrd="0" presId="urn:microsoft.com/office/officeart/2005/8/layout/hierarchy6"/>
    <dgm:cxn modelId="{7CA3E7F2-7D46-4A81-91FA-45B765B03A20}" type="presParOf" srcId="{C2F6F526-38E2-49E6-813E-40BB503FDD6E}" destId="{089CF1D8-89C4-45E8-9816-D2FE3270387D}" srcOrd="7" destOrd="0" presId="urn:microsoft.com/office/officeart/2005/8/layout/hierarchy6"/>
    <dgm:cxn modelId="{B41CC8E4-2E66-44FC-9C4F-B56472E05554}" type="presParOf" srcId="{089CF1D8-89C4-45E8-9816-D2FE3270387D}" destId="{E198D968-A9CA-4688-AACD-48ECDA63BFF8}" srcOrd="0" destOrd="0" presId="urn:microsoft.com/office/officeart/2005/8/layout/hierarchy6"/>
    <dgm:cxn modelId="{84C12CFD-904E-42D2-AD96-7F1E988D016B}" type="presParOf" srcId="{089CF1D8-89C4-45E8-9816-D2FE3270387D}" destId="{8BE52989-0E66-4D70-AA71-3CE95D4FAC2F}" srcOrd="1" destOrd="0" presId="urn:microsoft.com/office/officeart/2005/8/layout/hierarchy6"/>
    <dgm:cxn modelId="{5D738F9F-60AC-4616-B0B7-30C7B1BA7FA0}" type="presParOf" srcId="{C2F6F526-38E2-49E6-813E-40BB503FDD6E}" destId="{1C004A11-696A-4172-A382-625451FAFB0F}" srcOrd="8" destOrd="0" presId="urn:microsoft.com/office/officeart/2005/8/layout/hierarchy6"/>
    <dgm:cxn modelId="{9CE36D36-766D-4F28-8709-A8075ED2EB95}" type="presParOf" srcId="{C2F6F526-38E2-49E6-813E-40BB503FDD6E}" destId="{CB491281-C25D-48BD-8311-E3C85E8A4803}" srcOrd="9" destOrd="0" presId="urn:microsoft.com/office/officeart/2005/8/layout/hierarchy6"/>
    <dgm:cxn modelId="{BD1A1CCA-F073-48CA-A0AB-348FCD7A1BCE}" type="presParOf" srcId="{CB491281-C25D-48BD-8311-E3C85E8A4803}" destId="{AA6674AA-2AC2-4312-8CE9-25B2B4DD0171}" srcOrd="0" destOrd="0" presId="urn:microsoft.com/office/officeart/2005/8/layout/hierarchy6"/>
    <dgm:cxn modelId="{AF42332B-84EC-4340-AB06-36E5B39215AE}" type="presParOf" srcId="{CB491281-C25D-48BD-8311-E3C85E8A4803}" destId="{14AC20A2-168C-4C00-9989-6BE7EC4D58B3}" srcOrd="1" destOrd="0" presId="urn:microsoft.com/office/officeart/2005/8/layout/hierarchy6"/>
    <dgm:cxn modelId="{E07555C3-75FD-4D5E-86DD-7B691F8B53BF}" type="presParOf" srcId="{C787B81E-0B6B-4A10-98C8-6C535CBC5CC6}" destId="{E2ED6ADA-40A6-462E-9FD9-ACBF18BAA6D7}"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363CD-4223-4656-B78B-BF3A5CD88C86}">
      <dsp:nvSpPr>
        <dsp:cNvPr id="0" name=""/>
        <dsp:cNvSpPr/>
      </dsp:nvSpPr>
      <dsp:spPr>
        <a:xfrm>
          <a:off x="3289287" y="627111"/>
          <a:ext cx="1263637" cy="842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Excmo. Sr. D. Isaac Merino Jara</a:t>
          </a:r>
          <a:endParaRPr lang="es-ES" sz="1300" kern="1200" dirty="0"/>
        </a:p>
      </dsp:txBody>
      <dsp:txXfrm>
        <a:off x="3313961" y="651785"/>
        <a:ext cx="1214289" cy="793077"/>
      </dsp:txXfrm>
    </dsp:sp>
    <dsp:sp modelId="{84004013-90C4-4CEC-97AD-626B0FF449E2}">
      <dsp:nvSpPr>
        <dsp:cNvPr id="0" name=""/>
        <dsp:cNvSpPr/>
      </dsp:nvSpPr>
      <dsp:spPr>
        <a:xfrm>
          <a:off x="3875386" y="1469536"/>
          <a:ext cx="91440" cy="336970"/>
        </a:xfrm>
        <a:custGeom>
          <a:avLst/>
          <a:gdLst/>
          <a:ahLst/>
          <a:cxnLst/>
          <a:rect l="0" t="0" r="0" b="0"/>
          <a:pathLst>
            <a:path>
              <a:moveTo>
                <a:pt x="45720" y="0"/>
              </a:moveTo>
              <a:lnTo>
                <a:pt x="45720" y="3369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5543AF-F599-430D-A0E7-27C2DF77182A}">
      <dsp:nvSpPr>
        <dsp:cNvPr id="0" name=""/>
        <dsp:cNvSpPr/>
      </dsp:nvSpPr>
      <dsp:spPr>
        <a:xfrm>
          <a:off x="3289287" y="1806506"/>
          <a:ext cx="1263637" cy="842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Ilma. Sra. Dª Sandra Gonzalez de Lara Mingo</a:t>
          </a:r>
        </a:p>
      </dsp:txBody>
      <dsp:txXfrm>
        <a:off x="3313961" y="1831180"/>
        <a:ext cx="1214289" cy="793077"/>
      </dsp:txXfrm>
    </dsp:sp>
    <dsp:sp modelId="{F84A5070-770E-46BA-B374-B13CE35EC6C9}">
      <dsp:nvSpPr>
        <dsp:cNvPr id="0" name=""/>
        <dsp:cNvSpPr/>
      </dsp:nvSpPr>
      <dsp:spPr>
        <a:xfrm>
          <a:off x="635648" y="2648931"/>
          <a:ext cx="3285458" cy="336970"/>
        </a:xfrm>
        <a:custGeom>
          <a:avLst/>
          <a:gdLst/>
          <a:ahLst/>
          <a:cxnLst/>
          <a:rect l="0" t="0" r="0" b="0"/>
          <a:pathLst>
            <a:path>
              <a:moveTo>
                <a:pt x="3285458" y="0"/>
              </a:moveTo>
              <a:lnTo>
                <a:pt x="3285458" y="168485"/>
              </a:lnTo>
              <a:lnTo>
                <a:pt x="0" y="168485"/>
              </a:lnTo>
              <a:lnTo>
                <a:pt x="0" y="3369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07EB4A-02F5-4260-819E-C7DDF1BFEF1C}">
      <dsp:nvSpPr>
        <dsp:cNvPr id="0" name=""/>
        <dsp:cNvSpPr/>
      </dsp:nvSpPr>
      <dsp:spPr>
        <a:xfrm>
          <a:off x="3829" y="2985901"/>
          <a:ext cx="1263637" cy="842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D. Raúl Cancio Fernández</a:t>
          </a:r>
        </a:p>
      </dsp:txBody>
      <dsp:txXfrm>
        <a:off x="28503" y="3010575"/>
        <a:ext cx="1214289" cy="793077"/>
      </dsp:txXfrm>
    </dsp:sp>
    <dsp:sp modelId="{D26D9E4C-2376-4EA9-BE91-7EE60890B393}">
      <dsp:nvSpPr>
        <dsp:cNvPr id="0" name=""/>
        <dsp:cNvSpPr/>
      </dsp:nvSpPr>
      <dsp:spPr>
        <a:xfrm>
          <a:off x="2278377" y="2648931"/>
          <a:ext cx="1642729" cy="336970"/>
        </a:xfrm>
        <a:custGeom>
          <a:avLst/>
          <a:gdLst/>
          <a:ahLst/>
          <a:cxnLst/>
          <a:rect l="0" t="0" r="0" b="0"/>
          <a:pathLst>
            <a:path>
              <a:moveTo>
                <a:pt x="1642729" y="0"/>
              </a:moveTo>
              <a:lnTo>
                <a:pt x="1642729" y="168485"/>
              </a:lnTo>
              <a:lnTo>
                <a:pt x="0" y="168485"/>
              </a:lnTo>
              <a:lnTo>
                <a:pt x="0" y="3369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0DD098-4A07-4935-A8ED-FDD0E41B0D92}">
      <dsp:nvSpPr>
        <dsp:cNvPr id="0" name=""/>
        <dsp:cNvSpPr/>
      </dsp:nvSpPr>
      <dsp:spPr>
        <a:xfrm>
          <a:off x="1646558" y="2985901"/>
          <a:ext cx="1263637" cy="842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D. José Ramón Aparicio de Lázaro </a:t>
          </a:r>
        </a:p>
      </dsp:txBody>
      <dsp:txXfrm>
        <a:off x="1671232" y="3010575"/>
        <a:ext cx="1214289" cy="793077"/>
      </dsp:txXfrm>
    </dsp:sp>
    <dsp:sp modelId="{C2758A7F-0A29-4712-8BC5-AD4A5B5085A9}">
      <dsp:nvSpPr>
        <dsp:cNvPr id="0" name=""/>
        <dsp:cNvSpPr/>
      </dsp:nvSpPr>
      <dsp:spPr>
        <a:xfrm>
          <a:off x="3875386" y="2648931"/>
          <a:ext cx="91440" cy="336970"/>
        </a:xfrm>
        <a:custGeom>
          <a:avLst/>
          <a:gdLst/>
          <a:ahLst/>
          <a:cxnLst/>
          <a:rect l="0" t="0" r="0" b="0"/>
          <a:pathLst>
            <a:path>
              <a:moveTo>
                <a:pt x="45720" y="0"/>
              </a:moveTo>
              <a:lnTo>
                <a:pt x="45720" y="3369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9984D0-16C4-4F00-8238-502EF22FD689}">
      <dsp:nvSpPr>
        <dsp:cNvPr id="0" name=""/>
        <dsp:cNvSpPr/>
      </dsp:nvSpPr>
      <dsp:spPr>
        <a:xfrm>
          <a:off x="3289287" y="2985901"/>
          <a:ext cx="1263637" cy="842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Dª. Cristina Perez-Piaya Moreno </a:t>
          </a:r>
        </a:p>
      </dsp:txBody>
      <dsp:txXfrm>
        <a:off x="3313961" y="3010575"/>
        <a:ext cx="1214289" cy="793077"/>
      </dsp:txXfrm>
    </dsp:sp>
    <dsp:sp modelId="{087959EB-1787-4A80-AEBE-97B3DB4BEB5C}">
      <dsp:nvSpPr>
        <dsp:cNvPr id="0" name=""/>
        <dsp:cNvSpPr/>
      </dsp:nvSpPr>
      <dsp:spPr>
        <a:xfrm>
          <a:off x="3921106" y="2648931"/>
          <a:ext cx="1642729" cy="336970"/>
        </a:xfrm>
        <a:custGeom>
          <a:avLst/>
          <a:gdLst/>
          <a:ahLst/>
          <a:cxnLst/>
          <a:rect l="0" t="0" r="0" b="0"/>
          <a:pathLst>
            <a:path>
              <a:moveTo>
                <a:pt x="0" y="0"/>
              </a:moveTo>
              <a:lnTo>
                <a:pt x="0" y="168485"/>
              </a:lnTo>
              <a:lnTo>
                <a:pt x="1642729" y="168485"/>
              </a:lnTo>
              <a:lnTo>
                <a:pt x="1642729" y="3369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98D968-A9CA-4688-AACD-48ECDA63BFF8}">
      <dsp:nvSpPr>
        <dsp:cNvPr id="0" name=""/>
        <dsp:cNvSpPr/>
      </dsp:nvSpPr>
      <dsp:spPr>
        <a:xfrm>
          <a:off x="4932016" y="2985901"/>
          <a:ext cx="1263637" cy="842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D. Christian Hidalgo Nieto</a:t>
          </a:r>
        </a:p>
      </dsp:txBody>
      <dsp:txXfrm>
        <a:off x="4956690" y="3010575"/>
        <a:ext cx="1214289" cy="793077"/>
      </dsp:txXfrm>
    </dsp:sp>
    <dsp:sp modelId="{1C004A11-696A-4172-A382-625451FAFB0F}">
      <dsp:nvSpPr>
        <dsp:cNvPr id="0" name=""/>
        <dsp:cNvSpPr/>
      </dsp:nvSpPr>
      <dsp:spPr>
        <a:xfrm>
          <a:off x="3921106" y="2648931"/>
          <a:ext cx="3285458" cy="336970"/>
        </a:xfrm>
        <a:custGeom>
          <a:avLst/>
          <a:gdLst/>
          <a:ahLst/>
          <a:cxnLst/>
          <a:rect l="0" t="0" r="0" b="0"/>
          <a:pathLst>
            <a:path>
              <a:moveTo>
                <a:pt x="0" y="0"/>
              </a:moveTo>
              <a:lnTo>
                <a:pt x="0" y="168485"/>
              </a:lnTo>
              <a:lnTo>
                <a:pt x="3285458" y="168485"/>
              </a:lnTo>
              <a:lnTo>
                <a:pt x="3285458" y="3369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6674AA-2AC2-4312-8CE9-25B2B4DD0171}">
      <dsp:nvSpPr>
        <dsp:cNvPr id="0" name=""/>
        <dsp:cNvSpPr/>
      </dsp:nvSpPr>
      <dsp:spPr>
        <a:xfrm>
          <a:off x="6574745" y="2985901"/>
          <a:ext cx="1263637" cy="842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D. </a:t>
          </a:r>
          <a:r>
            <a:rPr lang="es-ES" sz="1300" kern="1200" dirty="0" smtClean="0"/>
            <a:t>Francisco Cañal García</a:t>
          </a:r>
          <a:endParaRPr lang="es-ES" sz="1300" kern="1200" dirty="0"/>
        </a:p>
      </dsp:txBody>
      <dsp:txXfrm>
        <a:off x="6599419" y="3010575"/>
        <a:ext cx="1214289" cy="79307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0.05257</cdr:x>
      <cdr:y>0.07595</cdr:y>
    </cdr:from>
    <cdr:to>
      <cdr:x>0.26283</cdr:x>
      <cdr:y>0.17722</cdr:y>
    </cdr:to>
    <cdr:sp macro="" textlink="">
      <cdr:nvSpPr>
        <cdr:cNvPr id="2" name="CuadroTexto 1"/>
        <cdr:cNvSpPr txBox="1"/>
      </cdr:nvSpPr>
      <cdr:spPr>
        <a:xfrm xmlns:a="http://schemas.openxmlformats.org/drawingml/2006/main">
          <a:off x="432048" y="432048"/>
          <a:ext cx="1728192"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0.06133</cdr:x>
      <cdr:y>0.06329</cdr:y>
    </cdr:from>
    <cdr:to>
      <cdr:x>0.28911</cdr:x>
      <cdr:y>0.26582</cdr:y>
    </cdr:to>
    <cdr:sp macro="" textlink="">
      <cdr:nvSpPr>
        <cdr:cNvPr id="3" name="CuadroTexto 2"/>
        <cdr:cNvSpPr txBox="1"/>
      </cdr:nvSpPr>
      <cdr:spPr>
        <a:xfrm xmlns:a="http://schemas.openxmlformats.org/drawingml/2006/main">
          <a:off x="504056" y="360040"/>
          <a:ext cx="1872208" cy="11521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2400" b="1" dirty="0" smtClean="0">
              <a:solidFill>
                <a:schemeClr val="tx1"/>
              </a:solidFill>
            </a:rPr>
            <a:t>Sección 1ª Admisión</a:t>
          </a:r>
          <a:endParaRPr lang="en-GB" sz="24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0.69514</cdr:x>
      <cdr:y>0.33218</cdr:y>
    </cdr:from>
    <cdr:to>
      <cdr:x>0.98403</cdr:x>
      <cdr:y>0.65162</cdr:y>
    </cdr:to>
    <cdr:sp macro="" textlink="">
      <cdr:nvSpPr>
        <cdr:cNvPr id="2" name="CuadroTexto 1"/>
        <cdr:cNvSpPr txBox="1"/>
      </cdr:nvSpPr>
      <cdr:spPr>
        <a:xfrm xmlns:a="http://schemas.openxmlformats.org/drawingml/2006/main">
          <a:off x="3178175" y="911225"/>
          <a:ext cx="1320800" cy="8763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5659" cy="498135"/>
          </a:xfrm>
          <a:prstGeom prst="rect">
            <a:avLst/>
          </a:prstGeom>
        </p:spPr>
        <p:txBody>
          <a:bodyPr vert="horz" lIns="91431" tIns="45715" rIns="91431" bIns="45715" rtlCol="0"/>
          <a:lstStyle>
            <a:lvl1pPr algn="l">
              <a:defRPr sz="1200"/>
            </a:lvl1pPr>
          </a:lstStyle>
          <a:p>
            <a:endParaRPr lang="es-ES"/>
          </a:p>
        </p:txBody>
      </p:sp>
      <p:sp>
        <p:nvSpPr>
          <p:cNvPr id="3" name="Marcador de fecha 2"/>
          <p:cNvSpPr>
            <a:spLocks noGrp="1"/>
          </p:cNvSpPr>
          <p:nvPr>
            <p:ph type="dt" idx="1"/>
          </p:nvPr>
        </p:nvSpPr>
        <p:spPr>
          <a:xfrm>
            <a:off x="3850444" y="0"/>
            <a:ext cx="2945659" cy="498135"/>
          </a:xfrm>
          <a:prstGeom prst="rect">
            <a:avLst/>
          </a:prstGeom>
        </p:spPr>
        <p:txBody>
          <a:bodyPr vert="horz" lIns="91431" tIns="45715" rIns="91431" bIns="45715" rtlCol="0"/>
          <a:lstStyle>
            <a:lvl1pPr algn="r">
              <a:defRPr sz="1200"/>
            </a:lvl1pPr>
          </a:lstStyle>
          <a:p>
            <a:fld id="{C2CA43EF-1B01-45E7-8E2A-E2A77588D403}" type="datetimeFigureOut">
              <a:rPr lang="es-ES" smtClean="0"/>
              <a:t>23/02/2023</a:t>
            </a:fld>
            <a:endParaRPr lang="es-ES"/>
          </a:p>
        </p:txBody>
      </p:sp>
      <p:sp>
        <p:nvSpPr>
          <p:cNvPr id="4" name="Marcador de imagen d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31" tIns="45715" rIns="91431" bIns="45715" rtlCol="0" anchor="ctr"/>
          <a:lstStyle/>
          <a:p>
            <a:endParaRPr lang="es-ES"/>
          </a:p>
        </p:txBody>
      </p:sp>
      <p:sp>
        <p:nvSpPr>
          <p:cNvPr id="5" name="Marcador de notas 4"/>
          <p:cNvSpPr>
            <a:spLocks noGrp="1"/>
          </p:cNvSpPr>
          <p:nvPr>
            <p:ph type="body" sz="quarter" idx="3"/>
          </p:nvPr>
        </p:nvSpPr>
        <p:spPr>
          <a:xfrm>
            <a:off x="679768" y="4777959"/>
            <a:ext cx="5438140" cy="3909239"/>
          </a:xfrm>
          <a:prstGeom prst="rect">
            <a:avLst/>
          </a:prstGeom>
        </p:spPr>
        <p:txBody>
          <a:bodyPr vert="horz" lIns="91431" tIns="45715" rIns="91431" bIns="45715"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1" y="9430091"/>
            <a:ext cx="2945659" cy="498134"/>
          </a:xfrm>
          <a:prstGeom prst="rect">
            <a:avLst/>
          </a:prstGeom>
        </p:spPr>
        <p:txBody>
          <a:bodyPr vert="horz" lIns="91431" tIns="45715" rIns="91431" bIns="45715"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4" y="9430091"/>
            <a:ext cx="2945659" cy="498134"/>
          </a:xfrm>
          <a:prstGeom prst="rect">
            <a:avLst/>
          </a:prstGeom>
        </p:spPr>
        <p:txBody>
          <a:bodyPr vert="horz" lIns="91431" tIns="45715" rIns="91431" bIns="45715" rtlCol="0" anchor="b"/>
          <a:lstStyle>
            <a:lvl1pPr algn="r">
              <a:defRPr sz="1200"/>
            </a:lvl1pPr>
          </a:lstStyle>
          <a:p>
            <a:fld id="{85905C13-5A41-406C-AE10-665AB281A374}" type="slidenum">
              <a:rPr lang="es-ES" smtClean="0"/>
              <a:t>‹Nº›</a:t>
            </a:fld>
            <a:endParaRPr lang="es-ES"/>
          </a:p>
        </p:txBody>
      </p:sp>
    </p:spTree>
    <p:extLst>
      <p:ext uri="{BB962C8B-B14F-4D97-AF65-F5344CB8AC3E}">
        <p14:creationId xmlns:p14="http://schemas.microsoft.com/office/powerpoint/2010/main" val="343179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3</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2644110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37</a:t>
            </a:fld>
            <a:endParaRPr lang="en-GB" dirty="0"/>
          </a:p>
        </p:txBody>
      </p:sp>
    </p:spTree>
    <p:extLst>
      <p:ext uri="{BB962C8B-B14F-4D97-AF65-F5344CB8AC3E}">
        <p14:creationId xmlns:p14="http://schemas.microsoft.com/office/powerpoint/2010/main" val="782903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40</a:t>
            </a:fld>
            <a:endParaRPr lang="en-GB" dirty="0"/>
          </a:p>
        </p:txBody>
      </p:sp>
    </p:spTree>
    <p:extLst>
      <p:ext uri="{BB962C8B-B14F-4D97-AF65-F5344CB8AC3E}">
        <p14:creationId xmlns:p14="http://schemas.microsoft.com/office/powerpoint/2010/main" val="2533395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45</a:t>
            </a:fld>
            <a:endParaRPr lang="en-GB" dirty="0"/>
          </a:p>
        </p:txBody>
      </p:sp>
    </p:spTree>
    <p:extLst>
      <p:ext uri="{BB962C8B-B14F-4D97-AF65-F5344CB8AC3E}">
        <p14:creationId xmlns:p14="http://schemas.microsoft.com/office/powerpoint/2010/main" val="2243704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48</a:t>
            </a:fld>
            <a:endParaRPr lang="en-GB" dirty="0"/>
          </a:p>
        </p:txBody>
      </p:sp>
    </p:spTree>
    <p:extLst>
      <p:ext uri="{BB962C8B-B14F-4D97-AF65-F5344CB8AC3E}">
        <p14:creationId xmlns:p14="http://schemas.microsoft.com/office/powerpoint/2010/main" val="2458391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49</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3202129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66</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1939525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81</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39613668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85</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1461593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88</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4192914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91</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820363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13</a:t>
            </a:fld>
            <a:endParaRPr lang="en-GB" dirty="0"/>
          </a:p>
        </p:txBody>
      </p:sp>
    </p:spTree>
    <p:extLst>
      <p:ext uri="{BB962C8B-B14F-4D97-AF65-F5344CB8AC3E}">
        <p14:creationId xmlns:p14="http://schemas.microsoft.com/office/powerpoint/2010/main" val="12580885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93</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11697213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94</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1438723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97</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3948649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101</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2298429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102</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38397398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108</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33730328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111</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1990953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15772">
              <a:defRPr/>
            </a:pPr>
            <a:fld id="{92FCE48B-C88D-451A-A63F-0606C1F53377}" type="slidenum">
              <a:rPr lang="en-GB">
                <a:solidFill>
                  <a:prstClr val="black"/>
                </a:solidFill>
                <a:latin typeface="Calibri" panose="020F0502020204030204"/>
              </a:rPr>
              <a:pPr defTabSz="915772">
                <a:defRPr/>
              </a:pPr>
              <a:t>113</a:t>
            </a:fld>
            <a:endParaRPr lang="en-GB" dirty="0">
              <a:solidFill>
                <a:prstClr val="black"/>
              </a:solidFill>
              <a:latin typeface="Calibri" panose="020F0502020204030204"/>
            </a:endParaRPr>
          </a:p>
        </p:txBody>
      </p:sp>
    </p:spTree>
    <p:extLst>
      <p:ext uri="{BB962C8B-B14F-4D97-AF65-F5344CB8AC3E}">
        <p14:creationId xmlns:p14="http://schemas.microsoft.com/office/powerpoint/2010/main" val="255497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14</a:t>
            </a:fld>
            <a:endParaRPr lang="en-GB" dirty="0"/>
          </a:p>
        </p:txBody>
      </p:sp>
    </p:spTree>
    <p:extLst>
      <p:ext uri="{BB962C8B-B14F-4D97-AF65-F5344CB8AC3E}">
        <p14:creationId xmlns:p14="http://schemas.microsoft.com/office/powerpoint/2010/main" val="3038519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18</a:t>
            </a:fld>
            <a:endParaRPr lang="en-GB" dirty="0"/>
          </a:p>
        </p:txBody>
      </p:sp>
    </p:spTree>
    <p:extLst>
      <p:ext uri="{BB962C8B-B14F-4D97-AF65-F5344CB8AC3E}">
        <p14:creationId xmlns:p14="http://schemas.microsoft.com/office/powerpoint/2010/main" val="3698483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20</a:t>
            </a:fld>
            <a:endParaRPr lang="en-GB" dirty="0"/>
          </a:p>
        </p:txBody>
      </p:sp>
    </p:spTree>
    <p:extLst>
      <p:ext uri="{BB962C8B-B14F-4D97-AF65-F5344CB8AC3E}">
        <p14:creationId xmlns:p14="http://schemas.microsoft.com/office/powerpoint/2010/main" val="84139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22</a:t>
            </a:fld>
            <a:endParaRPr lang="en-GB" dirty="0"/>
          </a:p>
        </p:txBody>
      </p:sp>
    </p:spTree>
    <p:extLst>
      <p:ext uri="{BB962C8B-B14F-4D97-AF65-F5344CB8AC3E}">
        <p14:creationId xmlns:p14="http://schemas.microsoft.com/office/powerpoint/2010/main" val="3462781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24</a:t>
            </a:fld>
            <a:endParaRPr lang="en-GB" dirty="0"/>
          </a:p>
        </p:txBody>
      </p:sp>
    </p:spTree>
    <p:extLst>
      <p:ext uri="{BB962C8B-B14F-4D97-AF65-F5344CB8AC3E}">
        <p14:creationId xmlns:p14="http://schemas.microsoft.com/office/powerpoint/2010/main" val="3694038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25</a:t>
            </a:fld>
            <a:endParaRPr lang="en-GB" dirty="0"/>
          </a:p>
        </p:txBody>
      </p:sp>
    </p:spTree>
    <p:extLst>
      <p:ext uri="{BB962C8B-B14F-4D97-AF65-F5344CB8AC3E}">
        <p14:creationId xmlns:p14="http://schemas.microsoft.com/office/powerpoint/2010/main" val="474215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2FCE48B-C88D-451A-A63F-0606C1F53377}" type="slidenum">
              <a:rPr lang="en-GB" smtClean="0"/>
              <a:pPr>
                <a:defRPr/>
              </a:pPr>
              <a:t>35</a:t>
            </a:fld>
            <a:endParaRPr lang="en-GB" dirty="0"/>
          </a:p>
        </p:txBody>
      </p:sp>
    </p:spTree>
    <p:extLst>
      <p:ext uri="{BB962C8B-B14F-4D97-AF65-F5344CB8AC3E}">
        <p14:creationId xmlns:p14="http://schemas.microsoft.com/office/powerpoint/2010/main" val="545787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E7ACA117-DDE9-4FBC-8696-DD98E46E94E9}" type="datetime1">
              <a:rPr lang="es-ES" smtClean="0"/>
              <a:t>23/02/2023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59923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5A633F3-D904-4BD9-A0E1-A1A050B09D82}" type="datetime1">
              <a:rPr lang="es-ES" smtClean="0"/>
              <a:t>23/02/2023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20520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9BB6D39-48E1-4F71-A130-96A3FC175D76}" type="datetime1">
              <a:rPr lang="es-ES" smtClean="0"/>
              <a:t>23/02/2023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2539564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6" name="Text Placeholder 6"/>
          <p:cNvSpPr>
            <a:spLocks noGrp="1"/>
          </p:cNvSpPr>
          <p:nvPr>
            <p:ph type="body" sz="quarter" idx="12"/>
          </p:nvPr>
        </p:nvSpPr>
        <p:spPr>
          <a:xfrm>
            <a:off x="273424" y="116632"/>
            <a:ext cx="8547048" cy="360040"/>
          </a:xfrm>
        </p:spPr>
        <p:txBody>
          <a:bodyPr/>
          <a:lstStyle>
            <a:lvl1pPr marL="0" indent="0">
              <a:buFontTx/>
              <a:buNone/>
              <a:defRPr lang="en-US" sz="1800" kern="1200" dirty="0" smtClean="0">
                <a:solidFill>
                  <a:srgbClr val="FFFFFF"/>
                </a:solidFill>
                <a:latin typeface="+mn-lt"/>
                <a:ea typeface="ヒラギノ角ゴ Pro W3" pitchFamily="-64" charset="-128"/>
                <a:cs typeface="+mn-cs"/>
              </a:defRPr>
            </a:lvl1pPr>
            <a:lvl2pPr>
              <a:defRPr lang="en-US" sz="1800" kern="1200" dirty="0" smtClean="0">
                <a:solidFill>
                  <a:srgbClr val="FFFFFF"/>
                </a:solidFill>
                <a:latin typeface="+mn-lt"/>
                <a:ea typeface="ヒラギノ角ゴ Pro W3" pitchFamily="-64" charset="-128"/>
                <a:cs typeface="+mn-cs"/>
              </a:defRPr>
            </a:lvl2pPr>
            <a:lvl3pPr>
              <a:defRPr lang="en-US" sz="1800" kern="1200" dirty="0" smtClean="0">
                <a:solidFill>
                  <a:srgbClr val="FFFFFF"/>
                </a:solidFill>
                <a:latin typeface="+mn-lt"/>
                <a:ea typeface="ヒラギノ角ゴ Pro W3" pitchFamily="-64" charset="-128"/>
                <a:cs typeface="+mn-cs"/>
              </a:defRPr>
            </a:lvl3pPr>
            <a:lvl4pPr>
              <a:defRPr lang="en-US" sz="1800" kern="1200" dirty="0" smtClean="0">
                <a:solidFill>
                  <a:srgbClr val="FFFFFF"/>
                </a:solidFill>
                <a:latin typeface="+mn-lt"/>
                <a:ea typeface="ヒラギノ角ゴ Pro W3" pitchFamily="-64" charset="-128"/>
                <a:cs typeface="+mn-cs"/>
              </a:defRPr>
            </a:lvl4pPr>
            <a:lvl5pPr>
              <a:defRPr lang="en-GB" sz="1800" kern="1200" dirty="0">
                <a:solidFill>
                  <a:srgbClr val="FFFFFF"/>
                </a:solidFill>
                <a:latin typeface="+mn-lt"/>
                <a:ea typeface="ヒラギノ角ゴ Pro W3" pitchFamily="-64" charset="-128"/>
                <a:cs typeface="+mn-cs"/>
              </a:defRPr>
            </a:lvl5pPr>
          </a:lstStyle>
          <a:p>
            <a:pPr lvl="0"/>
            <a:r>
              <a:rPr lang="en-US" noProof="0"/>
              <a:t>Click to edit Master text styles</a:t>
            </a:r>
          </a:p>
        </p:txBody>
      </p:sp>
      <p:sp>
        <p:nvSpPr>
          <p:cNvPr id="4" name="Footer Placeholder 2"/>
          <p:cNvSpPr>
            <a:spLocks noGrp="1"/>
          </p:cNvSpPr>
          <p:nvPr>
            <p:ph type="ftr" sz="quarter" idx="13"/>
          </p:nvPr>
        </p:nvSpPr>
        <p:spPr>
          <a:xfrm>
            <a:off x="269874" y="6453336"/>
            <a:ext cx="3510037" cy="212577"/>
          </a:xfrm>
        </p:spPr>
        <p:txBody>
          <a:bodyPr/>
          <a:lstStyle>
            <a:lvl1pPr eaLnBrk="1" fontAlgn="auto" hangingPunct="1">
              <a:spcAft>
                <a:spcPts val="0"/>
              </a:spcAft>
              <a:defRPr>
                <a:ea typeface="+mn-ea"/>
              </a:defRPr>
            </a:lvl1pPr>
          </a:lstStyle>
          <a:p>
            <a:pPr>
              <a:defRPr/>
            </a:pPr>
            <a:r>
              <a:rPr lang="en-US"/>
              <a:t>BFA-Bankia JST - Presentation to the SSM SB, 18 October 2018</a:t>
            </a:r>
            <a:endParaRPr lang="en-GB"/>
          </a:p>
        </p:txBody>
      </p:sp>
      <p:sp>
        <p:nvSpPr>
          <p:cNvPr id="5" name="Slide Number Placeholder 3"/>
          <p:cNvSpPr>
            <a:spLocks noGrp="1"/>
          </p:cNvSpPr>
          <p:nvPr>
            <p:ph type="sldNum" sz="quarter" idx="14"/>
          </p:nvPr>
        </p:nvSpPr>
        <p:spPr/>
        <p:txBody>
          <a:bodyPr/>
          <a:lstStyle>
            <a:lvl1pPr eaLnBrk="1" fontAlgn="auto" hangingPunct="1">
              <a:spcAft>
                <a:spcPts val="0"/>
              </a:spcAft>
              <a:defRPr>
                <a:ea typeface="+mn-ea"/>
              </a:defRPr>
            </a:lvl1pPr>
          </a:lstStyle>
          <a:p>
            <a:pPr>
              <a:defRPr/>
            </a:pPr>
            <a:fld id="{A5EE4EA0-15EF-4A35-99A3-A8AAFF9BC8FD}" type="slidenum">
              <a:rPr lang="en-GB"/>
              <a:pPr>
                <a:defRPr/>
              </a:pPr>
              <a:t>‹Nº›</a:t>
            </a:fld>
            <a:endParaRPr lang="en-GB"/>
          </a:p>
        </p:txBody>
      </p:sp>
    </p:spTree>
    <p:extLst>
      <p:ext uri="{BB962C8B-B14F-4D97-AF65-F5344CB8AC3E}">
        <p14:creationId xmlns:p14="http://schemas.microsoft.com/office/powerpoint/2010/main" val="3132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572E9AD-BD0E-4540-B34B-215688B97487}" type="datetime1">
              <a:rPr lang="es-ES" smtClean="0"/>
              <a:t>23/02/2023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732196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39B54335-3CFE-42B2-92EE-2BE92D409FA3}" type="datetime1">
              <a:rPr lang="es-ES" smtClean="0"/>
              <a:t>23/02/2023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198800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CD4BA1CC-4397-479E-BC76-00390ADAD64D}" type="datetime1">
              <a:rPr lang="es-ES" smtClean="0"/>
              <a:t>23/02/2023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285623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AF0929D-0FAF-49E0-A269-FD952F333DDF}" type="datetime1">
              <a:rPr lang="es-ES" smtClean="0"/>
              <a:t>23/02/2023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1781211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2288EC31-9FD8-4FDE-A078-F73D9E231249}" type="datetime1">
              <a:rPr lang="es-ES" smtClean="0"/>
              <a:t>23/02/2023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3479706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23290DE-A1FA-4CD4-B89C-85BE20AB6311}" type="datetime1">
              <a:rPr lang="es-ES" smtClean="0"/>
              <a:t>23/02/2023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201514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4210F5F-E3F3-48B2-A533-6F2A73896F74}" type="datetime1">
              <a:rPr lang="es-ES" smtClean="0"/>
              <a:t>23/02/2023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3692227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FEB289C-4971-4687-8ACB-384D5A339B30}" type="datetime1">
              <a:rPr lang="es-ES" smtClean="0"/>
              <a:t>23/02/2023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DFA25DD-77D4-4293-AE16-4250C883137C}" type="slidenum">
              <a:rPr lang="es-ES" smtClean="0"/>
              <a:t>‹Nº›</a:t>
            </a:fld>
            <a:endParaRPr lang="es-ES"/>
          </a:p>
        </p:txBody>
      </p:sp>
    </p:spTree>
    <p:extLst>
      <p:ext uri="{BB962C8B-B14F-4D97-AF65-F5344CB8AC3E}">
        <p14:creationId xmlns:p14="http://schemas.microsoft.com/office/powerpoint/2010/main" val="48797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E09E9-A606-492C-A52F-CFAF30362944}" type="datetime1">
              <a:rPr lang="es-ES" smtClean="0"/>
              <a:t>23/02/2023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A25DD-77D4-4293-AE16-4250C883137C}" type="slidenum">
              <a:rPr lang="es-ES" smtClean="0"/>
              <a:t>‹Nº›</a:t>
            </a:fld>
            <a:endParaRPr lang="es-ES"/>
          </a:p>
        </p:txBody>
      </p:sp>
    </p:spTree>
    <p:extLst>
      <p:ext uri="{BB962C8B-B14F-4D97-AF65-F5344CB8AC3E}">
        <p14:creationId xmlns:p14="http://schemas.microsoft.com/office/powerpoint/2010/main" val="101650566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8" Type="http://schemas.openxmlformats.org/officeDocument/2006/relationships/notesSlide" Target="../notesSlides/notesSlide23.xml"/><Relationship Id="rId3" Type="http://schemas.openxmlformats.org/officeDocument/2006/relationships/tags" Target="../tags/tag85.xml"/><Relationship Id="rId7" Type="http://schemas.openxmlformats.org/officeDocument/2006/relationships/slideLayout" Target="../slideLayouts/slideLayout12.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s>
</file>

<file path=ppt/slides/_rels/slide102.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notesSlide" Target="../notesSlides/notesSlide24.xml"/><Relationship Id="rId5" Type="http://schemas.openxmlformats.org/officeDocument/2006/relationships/slideLayout" Target="../slideLayouts/slideLayout12.xml"/><Relationship Id="rId4" Type="http://schemas.openxmlformats.org/officeDocument/2006/relationships/tags" Target="../tags/tag9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notesSlide" Target="../notesSlides/notesSlide25.xml"/><Relationship Id="rId5" Type="http://schemas.openxmlformats.org/officeDocument/2006/relationships/slideLayout" Target="../slideLayouts/slideLayout12.xml"/><Relationship Id="rId4" Type="http://schemas.openxmlformats.org/officeDocument/2006/relationships/tags" Target="../tags/tag9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notesSlide" Target="../notesSlides/notesSlide2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00.xml"/><Relationship Id="rId1" Type="http://schemas.openxmlformats.org/officeDocument/2006/relationships/tags" Target="../tags/tag99.xml"/><Relationship Id="rId4" Type="http://schemas.openxmlformats.org/officeDocument/2006/relationships/notesSlide" Target="../notesSlides/notesSlide2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tags" Target="../tags/tag20.xml"/><Relationship Id="rId3" Type="http://schemas.openxmlformats.org/officeDocument/2006/relationships/tags" Target="../tags/tag15.xml"/><Relationship Id="rId7" Type="http://schemas.openxmlformats.org/officeDocument/2006/relationships/tags" Target="../tags/tag19.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10" Type="http://schemas.openxmlformats.org/officeDocument/2006/relationships/notesSlide" Target="../notesSlides/notesSlide2.xml"/><Relationship Id="rId4" Type="http://schemas.openxmlformats.org/officeDocument/2006/relationships/tags" Target="../tags/tag16.xml"/><Relationship Id="rId9"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es/url?sa=i&amp;rct=j&amp;q=&amp;esrc=s&amp;source=images&amp;cd=&amp;ved=&amp;url=https://sp.depositphotos.com/30416383/stock-photo-gavel.html&amp;psig=AOvVaw3faf8EbAqHvcHlJmtGzi0r&amp;ust=1574344858600531"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12" Type="http://schemas.openxmlformats.org/officeDocument/2006/relationships/notesSlide" Target="../notesSlides/notesSlide7.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slideLayout" Target="../slideLayouts/slideLayout12.xml"/><Relationship Id="rId5" Type="http://schemas.openxmlformats.org/officeDocument/2006/relationships/tags" Target="../tags/tag33.xml"/><Relationship Id="rId10" Type="http://schemas.openxmlformats.org/officeDocument/2006/relationships/tags" Target="../tags/tag38.xml"/><Relationship Id="rId4" Type="http://schemas.openxmlformats.org/officeDocument/2006/relationships/tags" Target="../tags/tag32.xml"/><Relationship Id="rId9" Type="http://schemas.openxmlformats.org/officeDocument/2006/relationships/tags" Target="../tags/tag3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1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notesSlide" Target="../notesSlides/notesSlide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notesSlide" Target="../notesSlides/notesSlide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notesSlide" Target="../notesSlides/notesSlid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notesSlide" Target="../notesSlides/notesSlide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8" Type="http://schemas.openxmlformats.org/officeDocument/2006/relationships/tags" Target="../tags/tag56.xml"/><Relationship Id="rId3" Type="http://schemas.openxmlformats.org/officeDocument/2006/relationships/tags" Target="../tags/tag51.xml"/><Relationship Id="rId7" Type="http://schemas.openxmlformats.org/officeDocument/2006/relationships/tags" Target="../tags/tag55.xml"/><Relationship Id="rId12" Type="http://schemas.openxmlformats.org/officeDocument/2006/relationships/notesSlide" Target="../notesSlides/notesSlide13.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slideLayout" Target="../slideLayouts/slideLayout12.xml"/><Relationship Id="rId5" Type="http://schemas.openxmlformats.org/officeDocument/2006/relationships/tags" Target="../tags/tag53.xml"/><Relationship Id="rId10" Type="http://schemas.openxmlformats.org/officeDocument/2006/relationships/tags" Target="../tags/tag58.xml"/><Relationship Id="rId4" Type="http://schemas.openxmlformats.org/officeDocument/2006/relationships/tags" Target="../tags/tag52.xml"/><Relationship Id="rId9" Type="http://schemas.openxmlformats.org/officeDocument/2006/relationships/tags" Target="../tags/tag57.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0.xml"/><Relationship Id="rId1" Type="http://schemas.openxmlformats.org/officeDocument/2006/relationships/tags" Target="../tags/tag59.xml"/><Relationship Id="rId4" Type="http://schemas.openxmlformats.org/officeDocument/2006/relationships/notesSlide" Target="../notesSlides/notesSlid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notesSlide" Target="../notesSlides/notesSlide1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4.xml"/><Relationship Id="rId1" Type="http://schemas.openxmlformats.org/officeDocument/2006/relationships/tags" Target="../tags/tag63.xml"/><Relationship Id="rId4" Type="http://schemas.openxmlformats.org/officeDocument/2006/relationships/notesSlide" Target="../notesSlides/notesSlide1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notesSlide" Target="../notesSlides/notesSlide1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notesSlide" Target="../notesSlides/notesSlide18.xml"/><Relationship Id="rId5" Type="http://schemas.openxmlformats.org/officeDocument/2006/relationships/slideLayout" Target="../slideLayouts/slideLayout12.xml"/><Relationship Id="rId4" Type="http://schemas.openxmlformats.org/officeDocument/2006/relationships/tags" Target="../tags/tag70.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notesSlide" Target="../notesSlides/notesSlide19.xml"/><Relationship Id="rId5" Type="http://schemas.openxmlformats.org/officeDocument/2006/relationships/slideLayout" Target="../slideLayouts/slideLayout12.xml"/><Relationship Id="rId4" Type="http://schemas.openxmlformats.org/officeDocument/2006/relationships/tags" Target="../tags/tag7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notesSlide" Target="../notesSlides/notesSlide20.xml"/><Relationship Id="rId5" Type="http://schemas.openxmlformats.org/officeDocument/2006/relationships/slideLayout" Target="../slideLayouts/slideLayout12.xml"/><Relationship Id="rId4" Type="http://schemas.openxmlformats.org/officeDocument/2006/relationships/tags" Target="../tags/tag78.xml"/></Relationships>
</file>

<file path=ppt/slides/_rels/slide9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notesSlide" Target="../notesSlides/notesSlide2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notesSlide" Target="../notesSlides/notesSlide2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7564" y="548680"/>
            <a:ext cx="7740860" cy="1872208"/>
          </a:xfrm>
        </p:spPr>
        <p:txBody>
          <a:bodyPr anchor="b">
            <a:noAutofit/>
          </a:bodyPr>
          <a:lstStyle/>
          <a:p>
            <a:pPr>
              <a:lnSpc>
                <a:spcPts val="2880"/>
              </a:lnSpc>
              <a:spcAft>
                <a:spcPts val="300"/>
              </a:spcAft>
            </a:pPr>
            <a:r>
              <a:rPr lang="es-ES" sz="2400" b="1" dirty="0"/>
              <a:t> CUESTIONES CON RELEVANCIA TRIBUTARIA</a:t>
            </a:r>
          </a:p>
          <a:p>
            <a:pPr>
              <a:lnSpc>
                <a:spcPts val="2880"/>
              </a:lnSpc>
              <a:spcAft>
                <a:spcPts val="300"/>
              </a:spcAft>
            </a:pPr>
            <a:r>
              <a:rPr lang="es-ES" sz="2400" b="1" smtClean="0"/>
              <a:t>OCTAVO CICLO </a:t>
            </a:r>
            <a:r>
              <a:rPr lang="es-ES" sz="2400" b="1" dirty="0"/>
              <a:t>DE CHARLAS COLOQUIO</a:t>
            </a:r>
          </a:p>
          <a:p>
            <a:pPr>
              <a:lnSpc>
                <a:spcPts val="2880"/>
              </a:lnSpc>
              <a:spcAft>
                <a:spcPts val="300"/>
              </a:spcAft>
            </a:pPr>
            <a:r>
              <a:rPr lang="es-ES" sz="2400" b="1" dirty="0"/>
              <a:t>FEBRERO- MAYO </a:t>
            </a:r>
            <a:r>
              <a:rPr lang="es-ES" sz="2400" b="1" dirty="0" smtClean="0"/>
              <a:t>2023</a:t>
            </a:r>
            <a:endParaRPr lang="es-ES" sz="2400" b="1" dirty="0"/>
          </a:p>
          <a:p>
            <a:pPr>
              <a:lnSpc>
                <a:spcPts val="2880"/>
              </a:lnSpc>
              <a:spcAft>
                <a:spcPts val="300"/>
              </a:spcAft>
            </a:pPr>
            <a:r>
              <a:rPr lang="es-ES" sz="2400" b="1" dirty="0"/>
              <a:t>FUNDACIÓN IMPUESTOS Y COMPETITIVIDAD</a:t>
            </a:r>
          </a:p>
          <a:p>
            <a:endParaRPr lang="es-ES" sz="2400" b="1"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450473"/>
            <a:ext cx="4198268" cy="3714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Marcador de número de diapositiva 1"/>
          <p:cNvSpPr>
            <a:spLocks noGrp="1"/>
          </p:cNvSpPr>
          <p:nvPr>
            <p:ph type="sldNum" sz="quarter" idx="12"/>
          </p:nvPr>
        </p:nvSpPr>
        <p:spPr/>
        <p:txBody>
          <a:bodyPr/>
          <a:lstStyle/>
          <a:p>
            <a:fld id="{3DFA25DD-77D4-4293-AE16-4250C883137C}" type="slidenum">
              <a:rPr lang="es-ES" smtClean="0"/>
              <a:t>1</a:t>
            </a:fld>
            <a:endParaRPr lang="es-ES"/>
          </a:p>
        </p:txBody>
      </p:sp>
    </p:spTree>
    <p:extLst>
      <p:ext uri="{BB962C8B-B14F-4D97-AF65-F5344CB8AC3E}">
        <p14:creationId xmlns:p14="http://schemas.microsoft.com/office/powerpoint/2010/main" val="22084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7" name="Marcador de número de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graphicFrame>
        <p:nvGraphicFramePr>
          <p:cNvPr id="8" name="Gráfico 7"/>
          <p:cNvGraphicFramePr>
            <a:graphicFrameLocks/>
          </p:cNvGraphicFramePr>
          <p:nvPr>
            <p:extLst>
              <p:ext uri="{D42A27DB-BD31-4B8C-83A1-F6EECF244321}">
                <p14:modId xmlns:p14="http://schemas.microsoft.com/office/powerpoint/2010/main" val="3256404710"/>
              </p:ext>
            </p:extLst>
          </p:nvPr>
        </p:nvGraphicFramePr>
        <p:xfrm>
          <a:off x="498376" y="1412776"/>
          <a:ext cx="8147248" cy="37065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265152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t>ATS 20 </a:t>
            </a:r>
            <a:r>
              <a:rPr lang="es-ES" sz="2800" b="1" dirty="0"/>
              <a:t>de julio de 2022 (</a:t>
            </a:r>
            <a:r>
              <a:rPr lang="es-ES" sz="2800" b="1" dirty="0" smtClean="0"/>
              <a:t>RCA/38/2022; ECLI:ES:TS:2022:12092)</a:t>
            </a:r>
            <a:endParaRPr lang="es-ES" sz="2800" b="1" dirty="0"/>
          </a:p>
        </p:txBody>
      </p:sp>
      <p:sp>
        <p:nvSpPr>
          <p:cNvPr id="3" name="Marcador de número de diapositiva 2"/>
          <p:cNvSpPr>
            <a:spLocks noGrp="1"/>
          </p:cNvSpPr>
          <p:nvPr>
            <p:ph type="sldNum" sz="quarter" idx="12"/>
          </p:nvPr>
        </p:nvSpPr>
        <p:spPr/>
        <p:txBody>
          <a:bodyPr/>
          <a:lstStyle/>
          <a:p>
            <a:fld id="{3DFA25DD-77D4-4293-AE16-4250C883137C}" type="slidenum">
              <a:rPr lang="es-ES" smtClean="0"/>
              <a:t>100</a:t>
            </a:fld>
            <a:endParaRPr lang="es-ES"/>
          </a:p>
        </p:txBody>
      </p:sp>
      <p:sp>
        <p:nvSpPr>
          <p:cNvPr id="4" name="Rectángulo 3"/>
          <p:cNvSpPr/>
          <p:nvPr/>
        </p:nvSpPr>
        <p:spPr>
          <a:xfrm>
            <a:off x="477888" y="2132856"/>
            <a:ext cx="8208912" cy="4678204"/>
          </a:xfrm>
          <a:prstGeom prst="rect">
            <a:avLst/>
          </a:prstGeom>
        </p:spPr>
        <p:txBody>
          <a:bodyPr wrap="square">
            <a:spAutoFit/>
          </a:bodyPr>
          <a:lstStyle/>
          <a:p>
            <a:pPr algn="just"/>
            <a:r>
              <a:rPr lang="es-ES" sz="2000" dirty="0"/>
              <a:t>1.1. Determinar si existe ingreso indebido en aquellos supuestos en los que, habiéndose cumplimentado inicialmente la autoliquidación del Impuesto sobre Transmisiones Patrimoniales Onerosas cuya base imponible se ha calculado a partir de un importe estimado del canon concesional por no poder fijarse, en el momento del devengo y conforme las cláusulas del contrato concesional, el importe definitivo, se produce posteriormente una </a:t>
            </a:r>
            <a:r>
              <a:rPr lang="es-ES" sz="2000" b="1" dirty="0"/>
              <a:t>modificación o concreción definitiva del importe </a:t>
            </a:r>
            <a:r>
              <a:rPr lang="es-ES" sz="2000" dirty="0"/>
              <a:t>que implica una minoración del canon concesional respecto del estimado.</a:t>
            </a:r>
          </a:p>
          <a:p>
            <a:pPr algn="just"/>
            <a:endParaRPr lang="es-ES" sz="2000" dirty="0"/>
          </a:p>
          <a:p>
            <a:pPr algn="just"/>
            <a:r>
              <a:rPr lang="es-ES" sz="2000" dirty="0"/>
              <a:t>	1.2. En caso de responder afirmativamente a la anterior cuestión, aclarar si es procedente, al amparo de los artículos 32, 120.3 y 221.4 de la LGT, solicitar en estos casos la rectificación de la autoliquidación y la devolución de ingresos indebidos, al margen de los supuestos específicos previstos en el artículo 57 del </a:t>
            </a:r>
            <a:r>
              <a:rPr lang="es-ES" sz="2000" dirty="0" err="1"/>
              <a:t>TRLITPyAJD</a:t>
            </a:r>
            <a:r>
              <a:rPr lang="es-ES" sz="2000" dirty="0"/>
              <a:t>.</a:t>
            </a:r>
          </a:p>
          <a:p>
            <a:endParaRPr lang="es-ES" dirty="0"/>
          </a:p>
        </p:txBody>
      </p:sp>
    </p:spTree>
    <p:extLst>
      <p:ext uri="{BB962C8B-B14F-4D97-AF65-F5344CB8AC3E}">
        <p14:creationId xmlns:p14="http://schemas.microsoft.com/office/powerpoint/2010/main" val="2809764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101</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1" name="Rectangle 5"/>
          <p:cNvSpPr>
            <a:spLocks noChangeArrowheads="1"/>
          </p:cNvSpPr>
          <p:nvPr>
            <p:custDataLst>
              <p:tags r:id="rId1"/>
            </p:custDataLst>
          </p:nvPr>
        </p:nvSpPr>
        <p:spPr bwMode="auto">
          <a:xfrm>
            <a:off x="265807" y="2901770"/>
            <a:ext cx="381000" cy="39928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b="1" dirty="0">
                <a:solidFill>
                  <a:prstClr val="black"/>
                </a:solidFill>
                <a:latin typeface="Calibri"/>
              </a:rPr>
              <a:t>6</a:t>
            </a: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.1</a:t>
            </a:r>
          </a:p>
        </p:txBody>
      </p:sp>
      <p:sp>
        <p:nvSpPr>
          <p:cNvPr id="25612" name="Rectangle 6"/>
          <p:cNvSpPr>
            <a:spLocks noChangeArrowheads="1"/>
          </p:cNvSpPr>
          <p:nvPr>
            <p:custDataLst>
              <p:tags r:id="rId2"/>
            </p:custDataLst>
          </p:nvPr>
        </p:nvSpPr>
        <p:spPr bwMode="auto">
          <a:xfrm>
            <a:off x="265807" y="3429000"/>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a:solidFill>
                  <a:prstClr val="black"/>
                </a:solidFill>
                <a:latin typeface="Calibri"/>
              </a:rPr>
              <a:t>6.2</a:t>
            </a:r>
          </a:p>
        </p:txBody>
      </p:sp>
      <p:sp>
        <p:nvSpPr>
          <p:cNvPr id="25614" name="Rectangle 8"/>
          <p:cNvSpPr>
            <a:spLocks noChangeArrowheads="1"/>
          </p:cNvSpPr>
          <p:nvPr>
            <p:custDataLst>
              <p:tags r:id="rId3"/>
            </p:custDataLst>
          </p:nvPr>
        </p:nvSpPr>
        <p:spPr bwMode="auto">
          <a:xfrm>
            <a:off x="754757" y="3429000"/>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white"/>
                </a:solidFill>
                <a:effectLst/>
                <a:uLnTx/>
                <a:uFillTx/>
                <a:latin typeface="Calibri"/>
                <a:ea typeface="+mn-ea"/>
                <a:cs typeface="+mn-cs"/>
              </a:rPr>
              <a:t>Tasas.</a:t>
            </a:r>
          </a:p>
        </p:txBody>
      </p:sp>
      <p:sp>
        <p:nvSpPr>
          <p:cNvPr id="25616" name="Rectangle 10"/>
          <p:cNvSpPr>
            <a:spLocks noChangeArrowheads="1"/>
          </p:cNvSpPr>
          <p:nvPr>
            <p:custDataLst>
              <p:tags r:id="rId4"/>
            </p:custDataLst>
          </p:nvPr>
        </p:nvSpPr>
        <p:spPr bwMode="auto">
          <a:xfrm>
            <a:off x="744202" y="2920050"/>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r>
              <a:rPr lang="es-ES" b="1" dirty="0"/>
              <a:t>Impuesto sobre el incremento del valor de los terrenos de naturaleza urbana.</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886471"/>
            <a:ext cx="5248880" cy="692497"/>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lvl="0" algn="ctr">
              <a:lnSpc>
                <a:spcPts val="2663"/>
              </a:lnSpc>
              <a:spcBef>
                <a:spcPct val="0"/>
              </a:spcBef>
              <a:buClrTx/>
              <a:buNone/>
            </a:pPr>
            <a:r>
              <a:rPr lang="es-ES" altLang="en-US" sz="2000" dirty="0">
                <a:solidFill>
                  <a:prstClr val="white"/>
                </a:solidFill>
                <a:latin typeface="Arial Black" pitchFamily="34" charset="0"/>
              </a:rPr>
              <a:t>6.Tributación de las Entidades Locales.</a:t>
            </a:r>
            <a:endPar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endParaRPr>
          </a:p>
        </p:txBody>
      </p:sp>
      <p:sp>
        <p:nvSpPr>
          <p:cNvPr id="8" name="Rectangle 8"/>
          <p:cNvSpPr>
            <a:spLocks noChangeArrowheads="1"/>
          </p:cNvSpPr>
          <p:nvPr>
            <p:custDataLst>
              <p:tags r:id="rId5"/>
            </p:custDataLst>
          </p:nvPr>
        </p:nvSpPr>
        <p:spPr bwMode="auto">
          <a:xfrm>
            <a:off x="765043" y="3935611"/>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prstClr val="white"/>
                </a:solidFill>
                <a:latin typeface="Calibri"/>
              </a:rPr>
              <a:t>Impuesto de Actividades Económicas</a:t>
            </a:r>
            <a:r>
              <a:rPr kumimoji="0" lang="en-US" altLang="en-US" sz="1800" b="1" i="0" u="none" strike="noStrike" kern="1200" cap="none" spc="0" normalizeH="0" baseline="0" noProof="0" dirty="0" smtClean="0">
                <a:ln>
                  <a:noFill/>
                </a:ln>
                <a:solidFill>
                  <a:prstClr val="white"/>
                </a:solidFill>
                <a:effectLst/>
                <a:uLnTx/>
                <a:uFillTx/>
                <a:latin typeface="Calibri"/>
                <a:ea typeface="+mn-ea"/>
                <a:cs typeface="+mn-cs"/>
              </a:rPr>
              <a:t>.</a:t>
            </a:r>
            <a:endParaRPr kumimoji="0" lang="en-US"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9" name="Rectangle 6"/>
          <p:cNvSpPr>
            <a:spLocks noChangeArrowheads="1"/>
          </p:cNvSpPr>
          <p:nvPr>
            <p:custDataLst>
              <p:tags r:id="rId6"/>
            </p:custDataLst>
          </p:nvPr>
        </p:nvSpPr>
        <p:spPr bwMode="auto">
          <a:xfrm>
            <a:off x="265807" y="3935611"/>
            <a:ext cx="395287" cy="381001"/>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smtClean="0">
                <a:solidFill>
                  <a:prstClr val="black"/>
                </a:solidFill>
                <a:latin typeface="Calibri"/>
              </a:rPr>
              <a:t>6.3</a:t>
            </a:r>
            <a:endParaRPr lang="en-GB" altLang="en-US" b="1" dirty="0">
              <a:solidFill>
                <a:prstClr val="black"/>
              </a:solidFill>
              <a:latin typeface="Calibri"/>
            </a:endParaRPr>
          </a:p>
        </p:txBody>
      </p:sp>
    </p:spTree>
    <p:extLst>
      <p:ext uri="{BB962C8B-B14F-4D97-AF65-F5344CB8AC3E}">
        <p14:creationId xmlns:p14="http://schemas.microsoft.com/office/powerpoint/2010/main" val="339952029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102</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1" name="Rectangle 5"/>
          <p:cNvSpPr>
            <a:spLocks noChangeArrowheads="1"/>
          </p:cNvSpPr>
          <p:nvPr>
            <p:custDataLst>
              <p:tags r:id="rId1"/>
            </p:custDataLst>
          </p:nvPr>
        </p:nvSpPr>
        <p:spPr bwMode="auto">
          <a:xfrm>
            <a:off x="251520" y="2708920"/>
            <a:ext cx="381000" cy="39928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b="1" dirty="0">
                <a:solidFill>
                  <a:prstClr val="black"/>
                </a:solidFill>
                <a:latin typeface="Calibri"/>
              </a:rPr>
              <a:t>6</a:t>
            </a: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.1</a:t>
            </a:r>
          </a:p>
        </p:txBody>
      </p:sp>
      <p:sp>
        <p:nvSpPr>
          <p:cNvPr id="25612" name="Rectangle 6"/>
          <p:cNvSpPr>
            <a:spLocks noChangeArrowheads="1"/>
          </p:cNvSpPr>
          <p:nvPr>
            <p:custDataLst>
              <p:tags r:id="rId2"/>
            </p:custDataLst>
          </p:nvPr>
        </p:nvSpPr>
        <p:spPr bwMode="auto">
          <a:xfrm>
            <a:off x="179512" y="3645024"/>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smtClean="0">
                <a:solidFill>
                  <a:prstClr val="black"/>
                </a:solidFill>
                <a:latin typeface="Calibri"/>
              </a:rPr>
              <a:t>I</a:t>
            </a:r>
            <a:endParaRPr lang="en-GB" altLang="en-US" b="1" dirty="0">
              <a:solidFill>
                <a:prstClr val="black"/>
              </a:solidFill>
              <a:latin typeface="Calibri"/>
            </a:endParaRPr>
          </a:p>
        </p:txBody>
      </p:sp>
      <p:sp>
        <p:nvSpPr>
          <p:cNvPr id="25614" name="Rectangle 8"/>
          <p:cNvSpPr>
            <a:spLocks noChangeArrowheads="1"/>
          </p:cNvSpPr>
          <p:nvPr>
            <p:custDataLst>
              <p:tags r:id="rId3"/>
            </p:custDataLst>
          </p:nvPr>
        </p:nvSpPr>
        <p:spPr bwMode="auto">
          <a:xfrm>
            <a:off x="754757" y="3414909"/>
            <a:ext cx="8065715" cy="841229"/>
          </a:xfrm>
          <a:prstGeom prst="rect">
            <a:avLst/>
          </a:prstGeom>
          <a:gradFill>
            <a:gsLst>
              <a:gs pos="0">
                <a:schemeClr val="accent1">
                  <a:shade val="51000"/>
                  <a:satMod val="130000"/>
                </a:schemeClr>
              </a:gs>
              <a:gs pos="0">
                <a:schemeClr val="accent1">
                  <a:shade val="93000"/>
                  <a:satMod val="130000"/>
                </a:schemeClr>
              </a:gs>
              <a:gs pos="0">
                <a:schemeClr val="accent1">
                  <a:shade val="94000"/>
                  <a:satMod val="135000"/>
                </a:schemeClr>
              </a:gs>
            </a:gsLst>
          </a:gradFill>
          <a:ln/>
        </p:spPr>
        <p:style>
          <a:lnRef idx="0">
            <a:schemeClr val="accent1"/>
          </a:lnRef>
          <a:fillRef idx="3">
            <a:schemeClr val="accent1"/>
          </a:fillRef>
          <a:effectRef idx="3">
            <a:schemeClr val="accent1"/>
          </a:effectRef>
          <a:fontRef idx="minor">
            <a:schemeClr val="lt1"/>
          </a:fontRef>
        </p:style>
        <p:txBody>
          <a:bodyPr anchor="ctr"/>
          <a:lstStyle/>
          <a:p>
            <a:pPr lvl="0">
              <a:defRPr/>
            </a:pPr>
            <a:r>
              <a:rPr lang="es-ES" altLang="en-US" b="1" dirty="0" smtClean="0">
                <a:solidFill>
                  <a:prstClr val="white"/>
                </a:solidFill>
              </a:rPr>
              <a:t>Liquidaciones </a:t>
            </a:r>
            <a:r>
              <a:rPr lang="es-ES" altLang="en-US" b="1" dirty="0">
                <a:solidFill>
                  <a:prstClr val="white"/>
                </a:solidFill>
              </a:rPr>
              <a:t>recurridas en plazo, pero después de dictarse la STC 182/2021 (26/10/2021) y antes de que se publique en el BOE (20/11/2022).</a:t>
            </a:r>
            <a:endParaRPr kumimoji="0" lang="en-US"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5616" name="Rectangle 10"/>
          <p:cNvSpPr>
            <a:spLocks noChangeArrowheads="1"/>
          </p:cNvSpPr>
          <p:nvPr>
            <p:custDataLst>
              <p:tags r:id="rId4"/>
            </p:custDataLst>
          </p:nvPr>
        </p:nvSpPr>
        <p:spPr bwMode="auto">
          <a:xfrm>
            <a:off x="797247" y="2708920"/>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r>
              <a:rPr lang="es-ES" b="1" dirty="0"/>
              <a:t>Impuesto sobre el incremento del valor de los terrenos de naturaleza urbana.</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886471"/>
            <a:ext cx="5248880" cy="692497"/>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lvl="0" algn="ctr">
              <a:lnSpc>
                <a:spcPts val="2663"/>
              </a:lnSpc>
              <a:spcBef>
                <a:spcPct val="0"/>
              </a:spcBef>
              <a:buClrTx/>
              <a:buNone/>
            </a:pPr>
            <a:r>
              <a:rPr lang="es-ES" altLang="en-US" sz="2000" dirty="0">
                <a:solidFill>
                  <a:prstClr val="white"/>
                </a:solidFill>
                <a:latin typeface="Arial Black" pitchFamily="34" charset="0"/>
              </a:rPr>
              <a:t>6.Tributación de las Entidades Locales.</a:t>
            </a:r>
            <a:endPar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endParaRPr>
          </a:p>
        </p:txBody>
      </p:sp>
    </p:spTree>
    <p:extLst>
      <p:ext uri="{BB962C8B-B14F-4D97-AF65-F5344CB8AC3E}">
        <p14:creationId xmlns:p14="http://schemas.microsoft.com/office/powerpoint/2010/main" val="24220977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ES" dirty="0" smtClean="0"/>
              <a:t>ATS 25 </a:t>
            </a:r>
            <a:r>
              <a:rPr lang="es-ES" dirty="0"/>
              <a:t>de enero de 2023 </a:t>
            </a:r>
            <a:r>
              <a:rPr lang="es-ES" dirty="0" smtClean="0"/>
              <a:t>(RCA/4701/2022)</a:t>
            </a:r>
            <a:endParaRPr lang="es-ES" dirty="0"/>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103</a:t>
            </a:fld>
            <a:endParaRPr lang="en-GB"/>
          </a:p>
        </p:txBody>
      </p:sp>
      <p:sp>
        <p:nvSpPr>
          <p:cNvPr id="6" name="Rectángulo 5"/>
          <p:cNvSpPr/>
          <p:nvPr/>
        </p:nvSpPr>
        <p:spPr>
          <a:xfrm>
            <a:off x="971600" y="2132856"/>
            <a:ext cx="7200800" cy="4154984"/>
          </a:xfrm>
          <a:prstGeom prst="rect">
            <a:avLst/>
          </a:prstGeom>
        </p:spPr>
        <p:txBody>
          <a:bodyPr wrap="square">
            <a:spAutoFit/>
          </a:bodyPr>
          <a:lstStyle/>
          <a:p>
            <a:pPr algn="just"/>
            <a:r>
              <a:rPr lang="es-ES" sz="2400" dirty="0"/>
              <a:t>Determinar si, las liquidaciones provisionales o definitivas notificadas en el mes anterior a dictarse la STC 182/2021 de 26 de octubre de 2021 e impugnadas en vía administrativa después de dicha fecha, pero antes de la publicación de la sentencia (25 de noviembre de 2021) tienen o no la consideración de situaciones consolidadas que puedan considerarse susceptibles de ser revisadas con fundamento en la citada sentencia a través de la interposición del correspondiente recurso de reposición y fundamento exclusivo en la mencionada </a:t>
            </a:r>
            <a:r>
              <a:rPr lang="es-ES" sz="2400" dirty="0" smtClean="0"/>
              <a:t>sentencia.</a:t>
            </a:r>
            <a:endParaRPr lang="es-ES" sz="2400" dirty="0"/>
          </a:p>
        </p:txBody>
      </p:sp>
    </p:spTree>
    <p:extLst>
      <p:ext uri="{BB962C8B-B14F-4D97-AF65-F5344CB8AC3E}">
        <p14:creationId xmlns:p14="http://schemas.microsoft.com/office/powerpoint/2010/main" val="305106979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3DFA25DD-77D4-4293-AE16-4250C883137C}" type="slidenum">
              <a:rPr lang="es-ES" smtClean="0"/>
              <a:t>104</a:t>
            </a:fld>
            <a:endParaRPr lang="es-ES"/>
          </a:p>
        </p:txBody>
      </p:sp>
      <p:sp>
        <p:nvSpPr>
          <p:cNvPr id="3" name="Rectángulo 2"/>
          <p:cNvSpPr/>
          <p:nvPr/>
        </p:nvSpPr>
        <p:spPr>
          <a:xfrm>
            <a:off x="323528" y="188640"/>
            <a:ext cx="7560840" cy="5324535"/>
          </a:xfrm>
          <a:prstGeom prst="rect">
            <a:avLst/>
          </a:prstGeom>
        </p:spPr>
        <p:txBody>
          <a:bodyPr wrap="square">
            <a:spAutoFit/>
          </a:bodyPr>
          <a:lstStyle/>
          <a:p>
            <a:pPr algn="just"/>
            <a:r>
              <a:rPr lang="es-ES" sz="2000" dirty="0"/>
              <a:t>«A) Por un lado, la declaración de inconstitucionalidad y nulidad de los arts. 107.1, segundo párrafo, 107.2.a) y 107.4 TRLHL supone su expulsión del ordenamiento jurídico, dejando un vacío normativo sobre la determinación de la base imponible que impide la </a:t>
            </a:r>
            <a:r>
              <a:rPr lang="es-ES" sz="2000" b="1" dirty="0"/>
              <a:t>liquidación, comprobación, recaudación y revisión de este tributo local</a:t>
            </a:r>
            <a:r>
              <a:rPr lang="es-ES" sz="2000" dirty="0"/>
              <a:t> y, por tanto, su </a:t>
            </a:r>
            <a:r>
              <a:rPr lang="es-ES" sz="2000" dirty="0" smtClean="0"/>
              <a:t>exigibilidad […]</a:t>
            </a:r>
          </a:p>
          <a:p>
            <a:pPr algn="just"/>
            <a:endParaRPr lang="es-ES" sz="2000" dirty="0"/>
          </a:p>
          <a:p>
            <a:pPr algn="just"/>
            <a:r>
              <a:rPr lang="es-ES" sz="2000" dirty="0"/>
              <a:t>B) Por otro lado, </a:t>
            </a:r>
            <a:r>
              <a:rPr lang="es-ES" sz="2000" b="1" dirty="0"/>
              <a:t>no pueden considerarse situaciones susceptibles de ser revisadas con fundamento </a:t>
            </a:r>
            <a:r>
              <a:rPr lang="es-ES" sz="2000" b="1" dirty="0">
                <a:solidFill>
                  <a:srgbClr val="FF0000"/>
                </a:solidFill>
              </a:rPr>
              <a:t>en la presente sentencia </a:t>
            </a:r>
            <a:r>
              <a:rPr lang="es-ES" sz="2000" dirty="0"/>
              <a:t>aquellas obligaciones tributarias devengadas por este impuesto que, a </a:t>
            </a:r>
            <a:r>
              <a:rPr lang="es-ES" sz="2000" b="1" dirty="0">
                <a:solidFill>
                  <a:srgbClr val="FF0000"/>
                </a:solidFill>
              </a:rPr>
              <a:t>la fecha de dictarse la misma</a:t>
            </a:r>
            <a:r>
              <a:rPr lang="es-ES" sz="2000" dirty="0"/>
              <a:t>, hayan sido decididas definitivamente mediante sentencia con fuerza de cosa juzgada o mediante resolución administrativa firme. A estos exclusivos efectos, tendrán también la consideración de situaciones consolidadas (i) </a:t>
            </a:r>
            <a:r>
              <a:rPr lang="es-ES" sz="2000" b="1" dirty="0"/>
              <a:t>las liquidaciones provisionales o definitivas que no hayan sido impugnadas a la fecha de dictarse esta sentencia y (ii) las autoliquidaciones cuya rectificación no haya sido solicitada ex art. 120.3 LGT a dicha fecha</a:t>
            </a:r>
            <a:r>
              <a:rPr lang="es-ES" sz="2000" dirty="0"/>
              <a:t>».</a:t>
            </a:r>
          </a:p>
        </p:txBody>
      </p:sp>
    </p:spTree>
    <p:extLst>
      <p:ext uri="{BB962C8B-B14F-4D97-AF65-F5344CB8AC3E}">
        <p14:creationId xmlns:p14="http://schemas.microsoft.com/office/powerpoint/2010/main" val="343737885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es-ES" dirty="0" smtClean="0"/>
              <a:t>Artículo </a:t>
            </a:r>
            <a:r>
              <a:rPr lang="es-ES" dirty="0"/>
              <a:t>164.1ª) </a:t>
            </a:r>
            <a:r>
              <a:rPr lang="es-ES" dirty="0" smtClean="0"/>
              <a:t>Constitución </a:t>
            </a:r>
            <a:r>
              <a:rPr lang="es-ES" dirty="0"/>
              <a:t>Española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105</a:t>
            </a:fld>
            <a:endParaRPr lang="es-ES"/>
          </a:p>
        </p:txBody>
      </p:sp>
      <p:sp>
        <p:nvSpPr>
          <p:cNvPr id="4" name="Rectángulo 3"/>
          <p:cNvSpPr/>
          <p:nvPr/>
        </p:nvSpPr>
        <p:spPr>
          <a:xfrm>
            <a:off x="827584" y="2636912"/>
            <a:ext cx="7632848" cy="3970318"/>
          </a:xfrm>
          <a:prstGeom prst="rect">
            <a:avLst/>
          </a:prstGeom>
        </p:spPr>
        <p:txBody>
          <a:bodyPr wrap="square">
            <a:spAutoFit/>
          </a:bodyPr>
          <a:lstStyle/>
          <a:p>
            <a:pPr algn="just"/>
            <a:r>
              <a:rPr lang="es-ES" sz="2800" dirty="0"/>
              <a:t>«Las sentencias del Tribunal Constitucional se publicarán en el boletín oficial del Estado con los votos particulares, si los hubiere. Tienen el valor de cosa juzgada a partir del día siguiente de su publicación y no cabe recurso alguno contra ellas. Las que declaren la inconstitucionalidad de una ley o de una norma con fuerza de ley y todas las que no se limiten a la estimación subjetiva de un derecho, tienen plenos efectos frente a todos».</a:t>
            </a:r>
          </a:p>
        </p:txBody>
      </p:sp>
    </p:spTree>
    <p:extLst>
      <p:ext uri="{BB962C8B-B14F-4D97-AF65-F5344CB8AC3E}">
        <p14:creationId xmlns:p14="http://schemas.microsoft.com/office/powerpoint/2010/main" val="25343197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106</a:t>
            </a:fld>
            <a:endParaRPr lang="es-ES"/>
          </a:p>
        </p:txBody>
      </p:sp>
      <p:sp>
        <p:nvSpPr>
          <p:cNvPr id="6" name="Rectángulo 5"/>
          <p:cNvSpPr/>
          <p:nvPr/>
        </p:nvSpPr>
        <p:spPr>
          <a:xfrm>
            <a:off x="395536" y="1844824"/>
            <a:ext cx="8568952" cy="3539430"/>
          </a:xfrm>
          <a:prstGeom prst="rect">
            <a:avLst/>
          </a:prstGeom>
        </p:spPr>
        <p:txBody>
          <a:bodyPr wrap="square">
            <a:spAutoFit/>
          </a:bodyPr>
          <a:lstStyle/>
          <a:p>
            <a:pPr algn="just"/>
            <a:r>
              <a:rPr lang="es-ES" sz="2800" dirty="0"/>
              <a:t>Lo primero que debemos destacar es que, el Tribunal Constitucional ha adelantado los efectos de su fallo a la fecha de la misma redacción y firma de la sentencia que se produjo el 26 de octubre de 2021, y, por tanto, no produce efectos desde 25 de noviembre de 2021 fecha su publicación en el Boletín Oficial del Estado, sino desde muchos días antes, en abierta contradicción con los artículos 9.3 y 164.1 CE y 38 LOTC.</a:t>
            </a:r>
          </a:p>
        </p:txBody>
      </p:sp>
    </p:spTree>
    <p:extLst>
      <p:ext uri="{BB962C8B-B14F-4D97-AF65-F5344CB8AC3E}">
        <p14:creationId xmlns:p14="http://schemas.microsoft.com/office/powerpoint/2010/main" val="26099443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3DFA25DD-77D4-4293-AE16-4250C883137C}" type="slidenum">
              <a:rPr lang="es-ES" smtClean="0"/>
              <a:t>107</a:t>
            </a:fld>
            <a:endParaRPr lang="es-ES"/>
          </a:p>
        </p:txBody>
      </p:sp>
      <p:sp>
        <p:nvSpPr>
          <p:cNvPr id="3" name="Rectángulo 2"/>
          <p:cNvSpPr/>
          <p:nvPr/>
        </p:nvSpPr>
        <p:spPr>
          <a:xfrm>
            <a:off x="1445568" y="908720"/>
            <a:ext cx="6174432" cy="4154984"/>
          </a:xfrm>
          <a:prstGeom prst="rect">
            <a:avLst/>
          </a:prstGeom>
        </p:spPr>
        <p:txBody>
          <a:bodyPr wrap="square">
            <a:spAutoFit/>
          </a:bodyPr>
          <a:lstStyle/>
          <a:p>
            <a:pPr algn="just"/>
            <a:r>
              <a:rPr lang="es-ES" sz="2400" dirty="0"/>
              <a:t>Cualquiera que sea la interpretación que se dé a la anterior expresión limitativa de las posibilidades del contribuyente de impugnar la liquidación, la declaración de inconstitucionalidad impide, en todo caso, al Ayuntamiento la recaudación del tributo. Hay una aparente contradicción en el fallo que impide al contribuyente impugnar la liquidación por lo que ésta devendrá firme, pero, al mismo tiempo el alcance del fallo impide al Ayuntamiento recaudar el tributo.</a:t>
            </a:r>
          </a:p>
        </p:txBody>
      </p:sp>
    </p:spTree>
    <p:extLst>
      <p:ext uri="{BB962C8B-B14F-4D97-AF65-F5344CB8AC3E}">
        <p14:creationId xmlns:p14="http://schemas.microsoft.com/office/powerpoint/2010/main" val="26009771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108</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1" name="Rectangle 5"/>
          <p:cNvSpPr>
            <a:spLocks noChangeArrowheads="1"/>
          </p:cNvSpPr>
          <p:nvPr>
            <p:custDataLst>
              <p:tags r:id="rId1"/>
            </p:custDataLst>
          </p:nvPr>
        </p:nvSpPr>
        <p:spPr bwMode="auto">
          <a:xfrm>
            <a:off x="356971" y="3059820"/>
            <a:ext cx="381000" cy="39928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b="1" dirty="0">
                <a:solidFill>
                  <a:prstClr val="black"/>
                </a:solidFill>
                <a:latin typeface="Calibri"/>
              </a:rPr>
              <a:t>6</a:t>
            </a: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.1</a:t>
            </a:r>
          </a:p>
        </p:txBody>
      </p:sp>
      <p:sp>
        <p:nvSpPr>
          <p:cNvPr id="25612" name="Rectangle 6"/>
          <p:cNvSpPr>
            <a:spLocks noChangeArrowheads="1"/>
          </p:cNvSpPr>
          <p:nvPr>
            <p:custDataLst>
              <p:tags r:id="rId2"/>
            </p:custDataLst>
          </p:nvPr>
        </p:nvSpPr>
        <p:spPr bwMode="auto">
          <a:xfrm>
            <a:off x="370126" y="3501507"/>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smtClean="0">
                <a:solidFill>
                  <a:prstClr val="black"/>
                </a:solidFill>
                <a:latin typeface="Calibri"/>
              </a:rPr>
              <a:t>II</a:t>
            </a:r>
            <a:endParaRPr lang="en-GB" altLang="en-US" b="1" dirty="0">
              <a:solidFill>
                <a:prstClr val="black"/>
              </a:solidFill>
              <a:latin typeface="Calibri"/>
            </a:endParaRPr>
          </a:p>
        </p:txBody>
      </p:sp>
      <p:sp>
        <p:nvSpPr>
          <p:cNvPr id="25614" name="Rectangle 8"/>
          <p:cNvSpPr>
            <a:spLocks noChangeArrowheads="1"/>
          </p:cNvSpPr>
          <p:nvPr>
            <p:custDataLst>
              <p:tags r:id="rId3"/>
            </p:custDataLst>
          </p:nvPr>
        </p:nvSpPr>
        <p:spPr bwMode="auto">
          <a:xfrm>
            <a:off x="827584" y="3573016"/>
            <a:ext cx="8065715" cy="337445"/>
          </a:xfrm>
          <a:prstGeom prst="rect">
            <a:avLst/>
          </a:prstGeom>
          <a:gradFill>
            <a:gsLst>
              <a:gs pos="0">
                <a:schemeClr val="accent1">
                  <a:shade val="51000"/>
                  <a:satMod val="130000"/>
                </a:schemeClr>
              </a:gs>
              <a:gs pos="0">
                <a:schemeClr val="accent1">
                  <a:shade val="93000"/>
                  <a:satMod val="130000"/>
                </a:schemeClr>
              </a:gs>
              <a:gs pos="0">
                <a:schemeClr val="accent1">
                  <a:shade val="94000"/>
                  <a:satMod val="135000"/>
                </a:schemeClr>
              </a:gs>
            </a:gsLst>
          </a:gradFill>
          <a:ln/>
        </p:spPr>
        <p:style>
          <a:lnRef idx="0">
            <a:schemeClr val="accent1"/>
          </a:lnRef>
          <a:fillRef idx="3">
            <a:schemeClr val="accent1"/>
          </a:fillRef>
          <a:effectRef idx="3">
            <a:schemeClr val="accent1"/>
          </a:effectRef>
          <a:fontRef idx="minor">
            <a:schemeClr val="lt1"/>
          </a:fontRef>
        </p:style>
        <p:txBody>
          <a:bodyPr anchor="ctr"/>
          <a:lstStyle/>
          <a:p>
            <a:pPr lvl="0">
              <a:defRPr/>
            </a:pPr>
            <a:r>
              <a:rPr lang="en-US" altLang="en-US" b="1" noProof="0" dirty="0" smtClean="0">
                <a:solidFill>
                  <a:prstClr val="white"/>
                </a:solidFill>
                <a:latin typeface="Calibri"/>
              </a:rPr>
              <a:t>Efectos de la STC </a:t>
            </a:r>
            <a:r>
              <a:rPr lang="es-ES" altLang="en-US" b="1" dirty="0" smtClean="0">
                <a:solidFill>
                  <a:prstClr val="white"/>
                </a:solidFill>
              </a:rPr>
              <a:t>182/2021 </a:t>
            </a:r>
            <a:r>
              <a:rPr lang="es-ES" altLang="en-US" b="1" dirty="0">
                <a:solidFill>
                  <a:prstClr val="white"/>
                </a:solidFill>
              </a:rPr>
              <a:t>sobre la recaudación del </a:t>
            </a:r>
            <a:r>
              <a:rPr lang="es-ES" altLang="en-US" b="1" dirty="0" smtClean="0">
                <a:solidFill>
                  <a:prstClr val="white"/>
                </a:solidFill>
              </a:rPr>
              <a:t>impuesto.</a:t>
            </a:r>
            <a:endParaRPr kumimoji="0" lang="en-US"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5616" name="Rectangle 10"/>
          <p:cNvSpPr>
            <a:spLocks noChangeArrowheads="1"/>
          </p:cNvSpPr>
          <p:nvPr>
            <p:custDataLst>
              <p:tags r:id="rId4"/>
            </p:custDataLst>
          </p:nvPr>
        </p:nvSpPr>
        <p:spPr bwMode="auto">
          <a:xfrm>
            <a:off x="849054" y="3068960"/>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r>
              <a:rPr lang="es-ES" b="1" dirty="0"/>
              <a:t>Impuesto sobre el incremento del valor de los terrenos de naturaleza urbana.</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886471"/>
            <a:ext cx="5248880" cy="692497"/>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lvl="0" algn="ctr">
              <a:lnSpc>
                <a:spcPts val="2663"/>
              </a:lnSpc>
              <a:spcBef>
                <a:spcPct val="0"/>
              </a:spcBef>
              <a:buClrTx/>
              <a:buNone/>
            </a:pPr>
            <a:r>
              <a:rPr lang="es-ES" altLang="en-US" sz="2000" dirty="0">
                <a:solidFill>
                  <a:prstClr val="white"/>
                </a:solidFill>
                <a:latin typeface="Arial Black" pitchFamily="34" charset="0"/>
              </a:rPr>
              <a:t>6.Tributación de las Entidades Locales.</a:t>
            </a:r>
            <a:endPar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endParaRPr>
          </a:p>
        </p:txBody>
      </p:sp>
    </p:spTree>
    <p:extLst>
      <p:ext uri="{BB962C8B-B14F-4D97-AF65-F5344CB8AC3E}">
        <p14:creationId xmlns:p14="http://schemas.microsoft.com/office/powerpoint/2010/main" val="19357036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3200" b="1" dirty="0" smtClean="0"/>
              <a:t>ATS 15 </a:t>
            </a:r>
            <a:r>
              <a:rPr lang="es-ES" sz="3200" b="1" dirty="0"/>
              <a:t>de septiembre de 2022 (RCA/7395/2021; ECLI:ES:TS:2022:12145A)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109</a:t>
            </a:fld>
            <a:endParaRPr lang="en-GB"/>
          </a:p>
        </p:txBody>
      </p:sp>
      <p:sp>
        <p:nvSpPr>
          <p:cNvPr id="6" name="Rectángulo 5"/>
          <p:cNvSpPr/>
          <p:nvPr/>
        </p:nvSpPr>
        <p:spPr>
          <a:xfrm>
            <a:off x="457200" y="2204864"/>
            <a:ext cx="7931224" cy="3416320"/>
          </a:xfrm>
          <a:prstGeom prst="rect">
            <a:avLst/>
          </a:prstGeom>
        </p:spPr>
        <p:txBody>
          <a:bodyPr wrap="square">
            <a:spAutoFit/>
          </a:bodyPr>
          <a:lstStyle/>
          <a:p>
            <a:pPr algn="just"/>
            <a:r>
              <a:rPr lang="es-ES" sz="2400" dirty="0"/>
              <a:t>Determinar si, la inconstitucionalidad de los artículos 107.1, 107.2 a) y 110.4 del texto refundido de la Ley de Haciendas Locales, aprobado por el Real Decreto Legislativo 2/2004, de 5 de marzo, declarada en la sentencia del Tribunal Constitucional 182/2021, de 26 de octubre de 2021, obliga en todo caso a la anulación de los </a:t>
            </a:r>
            <a:r>
              <a:rPr lang="es-ES" sz="2400" b="1" dirty="0"/>
              <a:t>procedimientos de derivación de responsabilidad </a:t>
            </a:r>
            <a:r>
              <a:rPr lang="es-ES" sz="2400" dirty="0"/>
              <a:t>al suponer su expulsión del ordenamiento jurídico, dejando un vacío normativo sobre la determinación de la base imponible que impide la recaudación del </a:t>
            </a:r>
            <a:r>
              <a:rPr lang="es-ES" sz="2400" dirty="0" smtClean="0"/>
              <a:t>impuesto.</a:t>
            </a:r>
            <a:endParaRPr lang="es-ES" sz="2400" dirty="0"/>
          </a:p>
        </p:txBody>
      </p:sp>
    </p:spTree>
    <p:extLst>
      <p:ext uri="{BB962C8B-B14F-4D97-AF65-F5344CB8AC3E}">
        <p14:creationId xmlns:p14="http://schemas.microsoft.com/office/powerpoint/2010/main" val="255337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7" name="Marcador de número de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graphicFrame>
        <p:nvGraphicFramePr>
          <p:cNvPr id="4" name="Gráfico 3"/>
          <p:cNvGraphicFramePr>
            <a:graphicFrameLocks/>
          </p:cNvGraphicFramePr>
          <p:nvPr>
            <p:extLst>
              <p:ext uri="{D42A27DB-BD31-4B8C-83A1-F6EECF244321}">
                <p14:modId xmlns:p14="http://schemas.microsoft.com/office/powerpoint/2010/main" val="2010906396"/>
              </p:ext>
            </p:extLst>
          </p:nvPr>
        </p:nvGraphicFramePr>
        <p:xfrm>
          <a:off x="467544" y="476672"/>
          <a:ext cx="8219256" cy="56886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633551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smtClean="0"/>
              <a:t>ATS 3 </a:t>
            </a:r>
            <a:r>
              <a:rPr lang="es-ES" sz="3200" b="1" dirty="0"/>
              <a:t>de noviembre de 2022 (RCA/3284/2022; ECLI:ES:TS:2022:15532A)</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110</a:t>
            </a:fld>
            <a:endParaRPr lang="es-ES"/>
          </a:p>
        </p:txBody>
      </p:sp>
      <p:sp>
        <p:nvSpPr>
          <p:cNvPr id="4" name="Rectángulo 3"/>
          <p:cNvSpPr/>
          <p:nvPr/>
        </p:nvSpPr>
        <p:spPr>
          <a:xfrm>
            <a:off x="827584" y="2276872"/>
            <a:ext cx="7704856" cy="3785652"/>
          </a:xfrm>
          <a:prstGeom prst="rect">
            <a:avLst/>
          </a:prstGeom>
        </p:spPr>
        <p:txBody>
          <a:bodyPr wrap="square">
            <a:spAutoFit/>
          </a:bodyPr>
          <a:lstStyle/>
          <a:p>
            <a:pPr algn="just"/>
            <a:r>
              <a:rPr lang="es-ES" sz="2400" dirty="0"/>
              <a:t>Determinar si, la inconstitucionalidad de los artículos 107.1, 107.2 a) y 110.4 del texto refundido de la Ley de Haciendas Locales, aprobado por el Real Decreto Legislativo 2/2004, de 5 de marzo, declarada en la sentencia del Tribunal Constitucional 182/2021, de 26 de octubre de 2021, obliga en todo caso a la anulación de las actuaciones de recaudación de las liquidaciones por el impuesto sobre el incremento de valor de los terrenos de naturaleza urbana, al dejar un vacío normativo sobre la determinación de la base imponible que impide la </a:t>
            </a:r>
            <a:r>
              <a:rPr lang="es-ES" sz="2400" b="1" dirty="0"/>
              <a:t>recaudación del </a:t>
            </a:r>
            <a:r>
              <a:rPr lang="es-ES" sz="2400" b="1" dirty="0" smtClean="0"/>
              <a:t>impuesto</a:t>
            </a:r>
            <a:r>
              <a:rPr lang="es-ES" sz="2400" dirty="0" smtClean="0"/>
              <a:t>.</a:t>
            </a:r>
            <a:endParaRPr lang="es-ES" sz="2400" dirty="0"/>
          </a:p>
        </p:txBody>
      </p:sp>
    </p:spTree>
    <p:extLst>
      <p:ext uri="{BB962C8B-B14F-4D97-AF65-F5344CB8AC3E}">
        <p14:creationId xmlns:p14="http://schemas.microsoft.com/office/powerpoint/2010/main" val="313342084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111</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2" name="Rectangle 6"/>
          <p:cNvSpPr>
            <a:spLocks noChangeArrowheads="1"/>
          </p:cNvSpPr>
          <p:nvPr>
            <p:custDataLst>
              <p:tags r:id="rId1"/>
            </p:custDataLst>
          </p:nvPr>
        </p:nvSpPr>
        <p:spPr bwMode="auto">
          <a:xfrm>
            <a:off x="265807" y="3429000"/>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a:solidFill>
                  <a:prstClr val="black"/>
                </a:solidFill>
                <a:latin typeface="Calibri"/>
              </a:rPr>
              <a:t>6.2</a:t>
            </a:r>
          </a:p>
        </p:txBody>
      </p:sp>
      <p:sp>
        <p:nvSpPr>
          <p:cNvPr id="25614" name="Rectangle 8"/>
          <p:cNvSpPr>
            <a:spLocks noChangeArrowheads="1"/>
          </p:cNvSpPr>
          <p:nvPr>
            <p:custDataLst>
              <p:tags r:id="rId2"/>
            </p:custDataLst>
          </p:nvPr>
        </p:nvSpPr>
        <p:spPr bwMode="auto">
          <a:xfrm>
            <a:off x="754757" y="3429000"/>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white"/>
                </a:solidFill>
                <a:effectLst/>
                <a:uLnTx/>
                <a:uFillTx/>
                <a:latin typeface="Calibri"/>
                <a:ea typeface="+mn-ea"/>
                <a:cs typeface="+mn-cs"/>
              </a:rPr>
              <a:t>Tasas.</a:t>
            </a:r>
          </a:p>
        </p:txBody>
      </p:sp>
      <p:sp>
        <p:nvSpPr>
          <p:cNvPr id="21" name="Text Box 1"/>
          <p:cNvSpPr txBox="1">
            <a:spLocks noChangeArrowheads="1"/>
          </p:cNvSpPr>
          <p:nvPr/>
        </p:nvSpPr>
        <p:spPr bwMode="auto">
          <a:xfrm>
            <a:off x="1835696" y="886471"/>
            <a:ext cx="5248880" cy="692497"/>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lvl="0" algn="ctr">
              <a:lnSpc>
                <a:spcPts val="2663"/>
              </a:lnSpc>
              <a:spcBef>
                <a:spcPct val="0"/>
              </a:spcBef>
              <a:buClrTx/>
              <a:buNone/>
            </a:pPr>
            <a:r>
              <a:rPr lang="es-ES" altLang="en-US" sz="2000" dirty="0">
                <a:solidFill>
                  <a:prstClr val="white"/>
                </a:solidFill>
                <a:latin typeface="Arial Black" pitchFamily="34" charset="0"/>
              </a:rPr>
              <a:t>6.Tributación de las Entidades Locales.</a:t>
            </a:r>
            <a:endPar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endParaRPr>
          </a:p>
        </p:txBody>
      </p:sp>
    </p:spTree>
    <p:extLst>
      <p:ext uri="{BB962C8B-B14F-4D97-AF65-F5344CB8AC3E}">
        <p14:creationId xmlns:p14="http://schemas.microsoft.com/office/powerpoint/2010/main" val="304771054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pPr algn="just"/>
            <a:r>
              <a:rPr lang="es-ES" sz="2400" b="1" dirty="0"/>
              <a:t>ATS 12 de enero de 2022 (RCA/3042/2021; </a:t>
            </a:r>
            <a:r>
              <a:rPr lang="es-ES" sz="2400" b="1" dirty="0" smtClean="0"/>
              <a:t> </a:t>
            </a:r>
            <a:r>
              <a:rPr lang="es-ES" sz="2400" b="1" dirty="0"/>
              <a:t>ECLI:ES:TS:2022:12A).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112</a:t>
            </a:fld>
            <a:endParaRPr lang="es-ES"/>
          </a:p>
        </p:txBody>
      </p:sp>
      <p:sp>
        <p:nvSpPr>
          <p:cNvPr id="4" name="Rectángulo 3"/>
          <p:cNvSpPr/>
          <p:nvPr/>
        </p:nvSpPr>
        <p:spPr>
          <a:xfrm>
            <a:off x="457200" y="2204864"/>
            <a:ext cx="7859216" cy="3785652"/>
          </a:xfrm>
          <a:prstGeom prst="rect">
            <a:avLst/>
          </a:prstGeom>
        </p:spPr>
        <p:txBody>
          <a:bodyPr wrap="square">
            <a:spAutoFit/>
          </a:bodyPr>
          <a:lstStyle/>
          <a:p>
            <a:pPr algn="just"/>
            <a:r>
              <a:rPr lang="es-ES" sz="2400" dirty="0"/>
              <a:t>Determinar si, en virtud de lo dispuesto en el artículo 24.1.c) TRLRHL, deben integrar la base imponible de la tasa por utilización privativa y aprovechamientos especiales en el suelo, subsuelo o vuelo de la vía pública a favor de empresas explotadoras de servicios de suministros, </a:t>
            </a:r>
            <a:r>
              <a:rPr lang="es-ES" sz="2400" b="1" dirty="0"/>
              <a:t>todos los ingresos brutos facturados por el sujeto pasivo en el municipio </a:t>
            </a:r>
            <a:r>
              <a:rPr lang="es-ES" sz="2400" dirty="0"/>
              <a:t>o, por el contrario, han de excluirse de este parámetro los servicios adicionales que se presten en el mismo y que no tengan una vinculación directa o no sean necesarios para la prestación de los suministros.</a:t>
            </a:r>
            <a:r>
              <a:rPr lang="es-ES" dirty="0"/>
              <a:t> </a:t>
            </a:r>
          </a:p>
        </p:txBody>
      </p:sp>
    </p:spTree>
    <p:extLst>
      <p:ext uri="{BB962C8B-B14F-4D97-AF65-F5344CB8AC3E}">
        <p14:creationId xmlns:p14="http://schemas.microsoft.com/office/powerpoint/2010/main" val="409279361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1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113</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2" name="Rectangle 6"/>
          <p:cNvSpPr>
            <a:spLocks noChangeArrowheads="1"/>
          </p:cNvSpPr>
          <p:nvPr>
            <p:custDataLst>
              <p:tags r:id="rId1"/>
            </p:custDataLst>
          </p:nvPr>
        </p:nvSpPr>
        <p:spPr bwMode="auto">
          <a:xfrm>
            <a:off x="265807" y="3429000"/>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smtClean="0">
                <a:solidFill>
                  <a:prstClr val="black"/>
                </a:solidFill>
                <a:latin typeface="Calibri"/>
              </a:rPr>
              <a:t>6.3</a:t>
            </a:r>
            <a:endParaRPr lang="en-GB" altLang="en-US" b="1" dirty="0">
              <a:solidFill>
                <a:prstClr val="black"/>
              </a:solidFill>
              <a:latin typeface="Calibri"/>
            </a:endParaRPr>
          </a:p>
        </p:txBody>
      </p:sp>
      <p:sp>
        <p:nvSpPr>
          <p:cNvPr id="25614" name="Rectangle 8"/>
          <p:cNvSpPr>
            <a:spLocks noChangeArrowheads="1"/>
          </p:cNvSpPr>
          <p:nvPr>
            <p:custDataLst>
              <p:tags r:id="rId2"/>
            </p:custDataLst>
          </p:nvPr>
        </p:nvSpPr>
        <p:spPr bwMode="auto">
          <a:xfrm>
            <a:off x="754757" y="3429000"/>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dirty="0" smtClean="0">
                <a:solidFill>
                  <a:prstClr val="white"/>
                </a:solidFill>
                <a:latin typeface="Calibri"/>
              </a:rPr>
              <a:t>Im</a:t>
            </a:r>
            <a:r>
              <a:rPr kumimoji="0" lang="en-US" altLang="en-US" sz="1800" b="1" i="0" u="none" strike="noStrike" kern="1200" cap="none" spc="0" normalizeH="0" baseline="0" noProof="0" dirty="0" err="1" smtClean="0">
                <a:ln>
                  <a:noFill/>
                </a:ln>
                <a:solidFill>
                  <a:prstClr val="white"/>
                </a:solidFill>
                <a:effectLst/>
                <a:uLnTx/>
                <a:uFillTx/>
                <a:latin typeface="Calibri"/>
                <a:ea typeface="+mn-ea"/>
                <a:cs typeface="+mn-cs"/>
              </a:rPr>
              <a:t>puesto</a:t>
            </a:r>
            <a:r>
              <a:rPr kumimoji="0" lang="en-US" altLang="en-US" sz="1800" b="1" i="0" u="none" strike="noStrike" kern="1200" cap="none" spc="0" normalizeH="0" baseline="0" noProof="0" dirty="0" smtClean="0">
                <a:ln>
                  <a:noFill/>
                </a:ln>
                <a:solidFill>
                  <a:prstClr val="white"/>
                </a:solidFill>
                <a:effectLst/>
                <a:uLnTx/>
                <a:uFillTx/>
                <a:latin typeface="Calibri"/>
                <a:ea typeface="+mn-ea"/>
                <a:cs typeface="+mn-cs"/>
              </a:rPr>
              <a:t> de </a:t>
            </a:r>
            <a:r>
              <a:rPr lang="en-US" altLang="en-US" b="1" dirty="0">
                <a:solidFill>
                  <a:prstClr val="white"/>
                </a:solidFill>
                <a:latin typeface="Calibri"/>
              </a:rPr>
              <a:t>A</a:t>
            </a:r>
            <a:r>
              <a:rPr kumimoji="0" lang="en-US" altLang="en-US" sz="1800" b="1" i="0" u="none" strike="noStrike" kern="1200" cap="none" spc="0" normalizeH="0" baseline="0" noProof="0" dirty="0" err="1" smtClean="0">
                <a:ln>
                  <a:noFill/>
                </a:ln>
                <a:solidFill>
                  <a:prstClr val="white"/>
                </a:solidFill>
                <a:effectLst/>
                <a:uLnTx/>
                <a:uFillTx/>
                <a:latin typeface="Calibri"/>
                <a:ea typeface="+mn-ea"/>
                <a:cs typeface="+mn-cs"/>
              </a:rPr>
              <a:t>ctividades</a:t>
            </a:r>
            <a:r>
              <a:rPr kumimoji="0" lang="en-US" altLang="en-US" sz="1800" b="1" i="0" u="none" strike="noStrike" kern="1200" cap="none" spc="0" normalizeH="0" baseline="0" noProof="0" dirty="0" smtClean="0">
                <a:ln>
                  <a:noFill/>
                </a:ln>
                <a:solidFill>
                  <a:prstClr val="white"/>
                </a:solidFill>
                <a:effectLst/>
                <a:uLnTx/>
                <a:uFillTx/>
                <a:latin typeface="Calibri"/>
                <a:ea typeface="+mn-ea"/>
                <a:cs typeface="+mn-cs"/>
              </a:rPr>
              <a:t> </a:t>
            </a:r>
            <a:r>
              <a:rPr kumimoji="0" lang="en-US" altLang="en-US" sz="1800" b="1" i="0" u="none" strike="noStrike" kern="1200" cap="none" spc="0" normalizeH="0" baseline="0" noProof="0" dirty="0" err="1" smtClean="0">
                <a:ln>
                  <a:noFill/>
                </a:ln>
                <a:solidFill>
                  <a:prstClr val="white"/>
                </a:solidFill>
                <a:effectLst/>
                <a:uLnTx/>
                <a:uFillTx/>
                <a:latin typeface="Calibri"/>
                <a:ea typeface="+mn-ea"/>
                <a:cs typeface="+mn-cs"/>
              </a:rPr>
              <a:t>Económicas</a:t>
            </a:r>
            <a:r>
              <a:rPr kumimoji="0" lang="en-US" altLang="en-US" sz="1800" b="1" i="0" u="none" strike="noStrike" kern="1200" cap="none" spc="0" normalizeH="0" baseline="0" noProof="0" dirty="0" smtClean="0">
                <a:ln>
                  <a:noFill/>
                </a:ln>
                <a:solidFill>
                  <a:prstClr val="white"/>
                </a:solidFill>
                <a:effectLst/>
                <a:uLnTx/>
                <a:uFillTx/>
                <a:latin typeface="Calibri"/>
                <a:ea typeface="+mn-ea"/>
                <a:cs typeface="+mn-cs"/>
              </a:rPr>
              <a:t>. </a:t>
            </a:r>
            <a:endParaRPr kumimoji="0" lang="en-US"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886471"/>
            <a:ext cx="5248880" cy="692497"/>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lvl="0" algn="ctr">
              <a:lnSpc>
                <a:spcPts val="2663"/>
              </a:lnSpc>
              <a:spcBef>
                <a:spcPct val="0"/>
              </a:spcBef>
              <a:buClrTx/>
              <a:buNone/>
            </a:pPr>
            <a:r>
              <a:rPr lang="es-ES" altLang="en-US" sz="2000" dirty="0">
                <a:solidFill>
                  <a:prstClr val="white"/>
                </a:solidFill>
                <a:latin typeface="Arial Black" pitchFamily="34" charset="0"/>
              </a:rPr>
              <a:t>6.Tributación de las Entidades Locales.</a:t>
            </a:r>
            <a:endPar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endParaRPr>
          </a:p>
        </p:txBody>
      </p:sp>
    </p:spTree>
    <p:extLst>
      <p:ext uri="{BB962C8B-B14F-4D97-AF65-F5344CB8AC3E}">
        <p14:creationId xmlns:p14="http://schemas.microsoft.com/office/powerpoint/2010/main" val="295048902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800" dirty="0"/>
              <a:t>ATS 20 de octubre de 2022 (RCA2961/2022; ECLI:ES:TS:2022:14262A)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114</a:t>
            </a:fld>
            <a:endParaRPr lang="es-ES"/>
          </a:p>
        </p:txBody>
      </p:sp>
      <p:sp>
        <p:nvSpPr>
          <p:cNvPr id="4" name="Rectángulo 3"/>
          <p:cNvSpPr/>
          <p:nvPr/>
        </p:nvSpPr>
        <p:spPr>
          <a:xfrm>
            <a:off x="539552" y="2276872"/>
            <a:ext cx="7920880" cy="3970318"/>
          </a:xfrm>
          <a:prstGeom prst="rect">
            <a:avLst/>
          </a:prstGeom>
        </p:spPr>
        <p:txBody>
          <a:bodyPr wrap="square">
            <a:spAutoFit/>
          </a:bodyPr>
          <a:lstStyle/>
          <a:p>
            <a:pPr algn="just"/>
            <a:r>
              <a:rPr lang="es-ES" dirty="0"/>
              <a:t> </a:t>
            </a:r>
            <a:r>
              <a:rPr lang="es-ES" sz="2800" dirty="0"/>
              <a:t>Determinar si la suspensión o limitación transitoria de la actividad de un determinado sector ordenada por el decreto de declaración del estado de alarma, en este caso por el Real Decreto 463/2020, de 14 de marzo, permite considerar que no se produjo el hecho imponible del Impuesto sobre Actividades Económicas durante el periodo en el que estuvo vigente tal medida y, con base en ello, anular la liquidación del IAE en el ejercicio 2020.</a:t>
            </a:r>
          </a:p>
        </p:txBody>
      </p:sp>
    </p:spTree>
    <p:extLst>
      <p:ext uri="{BB962C8B-B14F-4D97-AF65-F5344CB8AC3E}">
        <p14:creationId xmlns:p14="http://schemas.microsoft.com/office/powerpoint/2010/main" val="4265425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7" name="Marcador de número de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graphicFrame>
        <p:nvGraphicFramePr>
          <p:cNvPr id="4" name="Gráfico 3"/>
          <p:cNvGraphicFramePr>
            <a:graphicFrameLocks/>
          </p:cNvGraphicFramePr>
          <p:nvPr>
            <p:extLst>
              <p:ext uri="{D42A27DB-BD31-4B8C-83A1-F6EECF244321}">
                <p14:modId xmlns:p14="http://schemas.microsoft.com/office/powerpoint/2010/main" val="1594376413"/>
              </p:ext>
            </p:extLst>
          </p:nvPr>
        </p:nvGraphicFramePr>
        <p:xfrm>
          <a:off x="107504" y="1130199"/>
          <a:ext cx="4536504" cy="416555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p:cNvGraphicFramePr>
            <a:graphicFrameLocks/>
          </p:cNvGraphicFramePr>
          <p:nvPr>
            <p:extLst>
              <p:ext uri="{D42A27DB-BD31-4B8C-83A1-F6EECF244321}">
                <p14:modId xmlns:p14="http://schemas.microsoft.com/office/powerpoint/2010/main" val="2357322715"/>
              </p:ext>
            </p:extLst>
          </p:nvPr>
        </p:nvGraphicFramePr>
        <p:xfrm>
          <a:off x="4860032" y="1130199"/>
          <a:ext cx="4176464" cy="41655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7876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13</a:t>
            </a:fld>
            <a:endParaRPr lang="en-GB" altLang="en-US" dirty="0">
              <a:solidFill>
                <a:srgbClr val="585858"/>
              </a:solidFill>
            </a:endParaRPr>
          </a:p>
        </p:txBody>
      </p:sp>
      <p:sp>
        <p:nvSpPr>
          <p:cNvPr id="25611" name="Rectangle 5"/>
          <p:cNvSpPr>
            <a:spLocks noChangeArrowheads="1"/>
          </p:cNvSpPr>
          <p:nvPr>
            <p:custDataLst>
              <p:tags r:id="rId1"/>
            </p:custDataLst>
          </p:nvPr>
        </p:nvSpPr>
        <p:spPr bwMode="auto">
          <a:xfrm>
            <a:off x="251520" y="2831976"/>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2.1</a:t>
            </a:r>
          </a:p>
        </p:txBody>
      </p:sp>
      <p:sp>
        <p:nvSpPr>
          <p:cNvPr id="25616" name="Rectangle 10"/>
          <p:cNvSpPr>
            <a:spLocks noChangeArrowheads="1"/>
          </p:cNvSpPr>
          <p:nvPr>
            <p:custDataLst>
              <p:tags r:id="rId2"/>
            </p:custDataLst>
          </p:nvPr>
        </p:nvSpPr>
        <p:spPr bwMode="auto">
          <a:xfrm>
            <a:off x="754757" y="283197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Autorización de entrada en </a:t>
            </a:r>
            <a:r>
              <a:rPr lang="en-GB" altLang="en-US" b="1" dirty="0" smtClean="0">
                <a:solidFill>
                  <a:schemeClr val="tx1"/>
                </a:solidFill>
              </a:rPr>
              <a:t>domicilio.</a:t>
            </a:r>
            <a:endParaRPr lang="en-GB" altLang="en-US" b="1" dirty="0">
              <a:solidFill>
                <a:schemeClr val="tx1"/>
              </a:solidFill>
            </a:endParaRPr>
          </a:p>
        </p:txBody>
      </p:sp>
      <p:sp>
        <p:nvSpPr>
          <p:cNvPr id="21" name="Text Box 1"/>
          <p:cNvSpPr txBox="1">
            <a:spLocks noChangeArrowheads="1"/>
          </p:cNvSpPr>
          <p:nvPr/>
        </p:nvSpPr>
        <p:spPr bwMode="auto">
          <a:xfrm>
            <a:off x="1187624" y="1149674"/>
            <a:ext cx="6768752"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2. Procedimiento contencioso-administrativo</a:t>
            </a:r>
          </a:p>
        </p:txBody>
      </p:sp>
      <p:sp>
        <p:nvSpPr>
          <p:cNvPr id="7" name="Rectangle 5"/>
          <p:cNvSpPr>
            <a:spLocks noChangeArrowheads="1"/>
          </p:cNvSpPr>
          <p:nvPr>
            <p:custDataLst>
              <p:tags r:id="rId3"/>
            </p:custDataLst>
          </p:nvPr>
        </p:nvSpPr>
        <p:spPr bwMode="auto">
          <a:xfrm>
            <a:off x="251520" y="3326892"/>
            <a:ext cx="381000" cy="39928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2.2</a:t>
            </a:r>
          </a:p>
        </p:txBody>
      </p:sp>
      <p:sp>
        <p:nvSpPr>
          <p:cNvPr id="8" name="Rectangle 10"/>
          <p:cNvSpPr>
            <a:spLocks noChangeArrowheads="1"/>
          </p:cNvSpPr>
          <p:nvPr>
            <p:custDataLst>
              <p:tags r:id="rId4"/>
            </p:custDataLst>
          </p:nvPr>
        </p:nvSpPr>
        <p:spPr bwMode="auto">
          <a:xfrm>
            <a:off x="764696" y="333603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smtClean="0">
                <a:solidFill>
                  <a:schemeClr val="tx1"/>
                </a:solidFill>
              </a:rPr>
              <a:t>Principio de buena jurisdicción.</a:t>
            </a:r>
            <a:endParaRPr lang="en-GB" altLang="en-US" b="1" dirty="0">
              <a:solidFill>
                <a:schemeClr val="tx1"/>
              </a:solidFill>
            </a:endParaRPr>
          </a:p>
        </p:txBody>
      </p:sp>
      <p:sp>
        <p:nvSpPr>
          <p:cNvPr id="9" name="Rectangle 5"/>
          <p:cNvSpPr>
            <a:spLocks noChangeArrowheads="1"/>
          </p:cNvSpPr>
          <p:nvPr>
            <p:custDataLst>
              <p:tags r:id="rId5"/>
            </p:custDataLst>
          </p:nvPr>
        </p:nvSpPr>
        <p:spPr bwMode="auto">
          <a:xfrm>
            <a:off x="251520" y="3840088"/>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2.3</a:t>
            </a:r>
          </a:p>
        </p:txBody>
      </p:sp>
      <p:sp>
        <p:nvSpPr>
          <p:cNvPr id="10" name="Rectangle 10"/>
          <p:cNvSpPr>
            <a:spLocks noChangeArrowheads="1"/>
          </p:cNvSpPr>
          <p:nvPr>
            <p:custDataLst>
              <p:tags r:id="rId6"/>
            </p:custDataLst>
          </p:nvPr>
        </p:nvSpPr>
        <p:spPr bwMode="auto">
          <a:xfrm>
            <a:off x="764696" y="3840088"/>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Inadmisibilidad de recurso  </a:t>
            </a:r>
            <a:r>
              <a:rPr lang="en-GB" altLang="en-US" b="1" dirty="0" smtClean="0">
                <a:solidFill>
                  <a:schemeClr val="tx1"/>
                </a:solidFill>
              </a:rPr>
              <a:t>contencioso-administrativo. Covid.</a:t>
            </a:r>
            <a:endParaRPr lang="en-GB" altLang="en-US" b="1" dirty="0">
              <a:solidFill>
                <a:schemeClr val="tx1"/>
              </a:solidFill>
            </a:endParaRPr>
          </a:p>
        </p:txBody>
      </p:sp>
      <p:sp>
        <p:nvSpPr>
          <p:cNvPr id="12" name="Rectangle 5"/>
          <p:cNvSpPr>
            <a:spLocks noChangeArrowheads="1"/>
          </p:cNvSpPr>
          <p:nvPr>
            <p:custDataLst>
              <p:tags r:id="rId7"/>
            </p:custDataLst>
          </p:nvPr>
        </p:nvSpPr>
        <p:spPr bwMode="auto">
          <a:xfrm flipH="1">
            <a:off x="272750" y="4339574"/>
            <a:ext cx="381000" cy="39014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2.4</a:t>
            </a:r>
          </a:p>
        </p:txBody>
      </p:sp>
      <p:sp>
        <p:nvSpPr>
          <p:cNvPr id="13" name="Rectangle 10"/>
          <p:cNvSpPr>
            <a:spLocks noChangeArrowheads="1"/>
          </p:cNvSpPr>
          <p:nvPr>
            <p:custDataLst>
              <p:tags r:id="rId8"/>
            </p:custDataLst>
          </p:nvPr>
        </p:nvSpPr>
        <p:spPr bwMode="auto">
          <a:xfrm>
            <a:off x="754758" y="4344144"/>
            <a:ext cx="8033164"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s-ES" altLang="en-US" b="1" dirty="0">
                <a:solidFill>
                  <a:schemeClr val="tx1"/>
                </a:solidFill>
              </a:rPr>
              <a:t>Interpretación del artículo 33 </a:t>
            </a:r>
            <a:r>
              <a:rPr lang="es-ES" altLang="en-US" b="1" dirty="0" smtClean="0">
                <a:solidFill>
                  <a:schemeClr val="tx1"/>
                </a:solidFill>
              </a:rPr>
              <a:t>LJCA.</a:t>
            </a:r>
            <a:endParaRPr lang="en-GB" altLang="en-US" b="1" dirty="0">
              <a:solidFill>
                <a:schemeClr val="tx1"/>
              </a:solidFill>
            </a:endParaRPr>
          </a:p>
        </p:txBody>
      </p:sp>
    </p:spTree>
    <p:extLst>
      <p:ext uri="{BB962C8B-B14F-4D97-AF65-F5344CB8AC3E}">
        <p14:creationId xmlns:p14="http://schemas.microsoft.com/office/powerpoint/2010/main" val="3544598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14</a:t>
            </a:fld>
            <a:endParaRPr lang="en-GB" altLang="en-US" dirty="0">
              <a:solidFill>
                <a:srgbClr val="585858"/>
              </a:solidFill>
            </a:endParaRPr>
          </a:p>
        </p:txBody>
      </p:sp>
      <p:sp>
        <p:nvSpPr>
          <p:cNvPr id="25611" name="Rectangle 5"/>
          <p:cNvSpPr>
            <a:spLocks noChangeArrowheads="1"/>
          </p:cNvSpPr>
          <p:nvPr>
            <p:custDataLst>
              <p:tags r:id="rId1"/>
            </p:custDataLst>
          </p:nvPr>
        </p:nvSpPr>
        <p:spPr bwMode="auto">
          <a:xfrm>
            <a:off x="251520" y="2831976"/>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2.1</a:t>
            </a:r>
          </a:p>
        </p:txBody>
      </p:sp>
      <p:sp>
        <p:nvSpPr>
          <p:cNvPr id="25616" name="Rectangle 10"/>
          <p:cNvSpPr>
            <a:spLocks noChangeArrowheads="1"/>
          </p:cNvSpPr>
          <p:nvPr>
            <p:custDataLst>
              <p:tags r:id="rId2"/>
            </p:custDataLst>
          </p:nvPr>
        </p:nvSpPr>
        <p:spPr bwMode="auto">
          <a:xfrm>
            <a:off x="754757" y="283197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Autorización de entrada en domicilio</a:t>
            </a:r>
          </a:p>
        </p:txBody>
      </p:sp>
      <p:sp>
        <p:nvSpPr>
          <p:cNvPr id="21" name="Text Box 1"/>
          <p:cNvSpPr txBox="1">
            <a:spLocks noChangeArrowheads="1"/>
          </p:cNvSpPr>
          <p:nvPr/>
        </p:nvSpPr>
        <p:spPr bwMode="auto">
          <a:xfrm>
            <a:off x="1187624" y="1149674"/>
            <a:ext cx="6768752"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2. Procedimiento contencioso-administrativo</a:t>
            </a:r>
          </a:p>
        </p:txBody>
      </p:sp>
    </p:spTree>
    <p:extLst>
      <p:ext uri="{BB962C8B-B14F-4D97-AF65-F5344CB8AC3E}">
        <p14:creationId xmlns:p14="http://schemas.microsoft.com/office/powerpoint/2010/main" val="4280334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400" b="1" dirty="0"/>
              <a:t>ATS 27 de octubre de 2022 (RCA/2434/2022; ECLI:ES:TS:2022:15088A).</a:t>
            </a:r>
          </a:p>
        </p:txBody>
      </p:sp>
      <p:sp>
        <p:nvSpPr>
          <p:cNvPr id="2" name="Marcador de número de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4" name="Rectángulo 3"/>
          <p:cNvSpPr/>
          <p:nvPr/>
        </p:nvSpPr>
        <p:spPr>
          <a:xfrm>
            <a:off x="318356" y="1403017"/>
            <a:ext cx="8507288" cy="4154984"/>
          </a:xfrm>
          <a:prstGeom prst="rect">
            <a:avLst/>
          </a:prstGeom>
        </p:spPr>
        <p:txBody>
          <a:bodyPr wrap="square">
            <a:spAutoFit/>
          </a:bodyPr>
          <a:lstStyle/>
          <a:p>
            <a:pPr lvl="0" algn="just">
              <a:defRPr/>
            </a:pPr>
            <a:r>
              <a:rPr lang="es-ES" sz="2400" dirty="0">
                <a:solidFill>
                  <a:prstClr val="white"/>
                </a:solidFill>
              </a:rPr>
              <a:t> </a:t>
            </a:r>
            <a:r>
              <a:rPr lang="es-ES" sz="2000" dirty="0" smtClean="0">
                <a:solidFill>
                  <a:prstClr val="white"/>
                </a:solidFill>
              </a:rPr>
              <a:t>1.1</a:t>
            </a:r>
            <a:r>
              <a:rPr lang="es-ES" sz="2000" dirty="0">
                <a:solidFill>
                  <a:prstClr val="white"/>
                </a:solidFill>
              </a:rPr>
              <a:t>.  Determinar hasta dónde llegan las facultades de control del Tribunal encargado de dilucidar la legalidad de la liquidación o sanción en relación con la valoración de la prueba ilícitamente obtenida por vulneración del derecho fundamental a la inviolabilidad de domicilio, y, si estas facultades se ven de algún modo condicionadas, limitadas o mermadas en relación con la invocación de la violación del derecho fundamental a la inviolabilidad del domicilio cuando se ha autorizado por resolución firme la entrada en el domicilio del contribuyente.</a:t>
            </a:r>
          </a:p>
          <a:p>
            <a:pPr lvl="0" algn="just">
              <a:defRPr/>
            </a:pPr>
            <a:r>
              <a:rPr lang="es-ES" sz="2000" dirty="0">
                <a:solidFill>
                  <a:prstClr val="white"/>
                </a:solidFill>
              </a:rPr>
              <a:t>	</a:t>
            </a:r>
          </a:p>
          <a:p>
            <a:pPr lvl="0" algn="just">
              <a:defRPr/>
            </a:pPr>
            <a:r>
              <a:rPr lang="es-ES" sz="2000" dirty="0" smtClean="0">
                <a:solidFill>
                  <a:prstClr val="white"/>
                </a:solidFill>
              </a:rPr>
              <a:t>1.2</a:t>
            </a:r>
            <a:r>
              <a:rPr lang="es-ES" sz="2000" dirty="0">
                <a:solidFill>
                  <a:prstClr val="white"/>
                </a:solidFill>
              </a:rPr>
              <a:t>.  Precisar si, la </a:t>
            </a:r>
            <a:r>
              <a:rPr lang="es-ES" sz="2000" b="1" dirty="0">
                <a:solidFill>
                  <a:prstClr val="white"/>
                </a:solidFill>
              </a:rPr>
              <a:t>jurisprudencia emanada del recurso de casación ostenta carácter retrospectivo </a:t>
            </a:r>
            <a:r>
              <a:rPr lang="es-ES" sz="2000" dirty="0">
                <a:solidFill>
                  <a:prstClr val="white"/>
                </a:solidFill>
              </a:rPr>
              <a:t>sobre las liquidaciones practicadas por la Administración tributaria con fundamento en las pruebas obtenidas en el curso de una entrada en domicilio autorizada por resolución judicial firme..</a:t>
            </a:r>
            <a:endParaRPr kumimoji="0" lang="es-ES" sz="2000" b="0" i="0" u="none" strike="noStrike" kern="1200" cap="none" spc="0" normalizeH="0" baseline="0" noProof="0" dirty="0">
              <a:ln>
                <a:noFill/>
              </a:ln>
              <a:solidFill>
                <a:prstClr val="white"/>
              </a:solidFill>
              <a:effectLst/>
              <a:uLnTx/>
              <a:uFillTx/>
              <a:latin typeface="Calibri"/>
            </a:endParaRPr>
          </a:p>
        </p:txBody>
      </p:sp>
    </p:spTree>
    <p:extLst>
      <p:ext uri="{BB962C8B-B14F-4D97-AF65-F5344CB8AC3E}">
        <p14:creationId xmlns:p14="http://schemas.microsoft.com/office/powerpoint/2010/main" val="1001394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b="1" dirty="0" smtClean="0"/>
              <a:t>ATS 25 </a:t>
            </a:r>
            <a:r>
              <a:rPr lang="es-ES" sz="2000" b="1" dirty="0"/>
              <a:t>de mayo de 2022 </a:t>
            </a:r>
            <a:r>
              <a:rPr lang="es-ES" sz="2000" b="1" dirty="0" smtClean="0"/>
              <a:t>(RCA/5936/2021; ECLI:ES:TS:2022:8262A </a:t>
            </a:r>
            <a:r>
              <a:rPr lang="es-ES" sz="2000" b="1" dirty="0"/>
              <a:t>)</a:t>
            </a:r>
            <a:br>
              <a:rPr lang="es-ES" sz="2000" b="1" dirty="0"/>
            </a:br>
            <a:r>
              <a:rPr lang="es-ES" sz="2000" b="1" dirty="0"/>
              <a:t>ATS 25 de mayo de 2022 (</a:t>
            </a:r>
            <a:r>
              <a:rPr lang="es-ES" sz="2000" b="1" dirty="0" smtClean="0"/>
              <a:t>RCA/5321/2021; ECLI:ES:TS:2022:8397A </a:t>
            </a:r>
            <a:r>
              <a:rPr lang="es-ES" sz="2000" b="1" dirty="0"/>
              <a:t>)</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16</a:t>
            </a:fld>
            <a:endParaRPr lang="es-ES"/>
          </a:p>
        </p:txBody>
      </p:sp>
      <p:sp>
        <p:nvSpPr>
          <p:cNvPr id="5" name="Rectángulo 4"/>
          <p:cNvSpPr/>
          <p:nvPr/>
        </p:nvSpPr>
        <p:spPr>
          <a:xfrm>
            <a:off x="606388" y="1556792"/>
            <a:ext cx="7931224" cy="4893647"/>
          </a:xfrm>
          <a:prstGeom prst="rect">
            <a:avLst/>
          </a:prstGeom>
        </p:spPr>
        <p:txBody>
          <a:bodyPr wrap="square">
            <a:spAutoFit/>
          </a:bodyPr>
          <a:lstStyle/>
          <a:p>
            <a:pPr algn="just"/>
            <a:r>
              <a:rPr lang="es-ES" sz="2400" dirty="0"/>
              <a:t>Determinar, en el ámbito de la inspección tributaria, los efectos probatorios que deben reconocerse a los datos y documentación que sirven de base para una regularización tributaria, cuando para la obtención de aquellos, directa o indirectamente, se hubiere podido vulnerar los derechos o libertades fundamentales, de conformidad con lo previsto en el artículo 11.1 LOPJ, no habiendo entrado, la sala de instancia, a desarrollar el juicio de ponderación establecido por el Tribunal Constitucional en su sentencia del Pleno nº 97/2019 de 16 de julio (1085/2017; ECLI:ES:TC:2019:97) (Caso </a:t>
            </a:r>
            <a:r>
              <a:rPr lang="es-ES" sz="2400" dirty="0" err="1"/>
              <a:t>Falciani</a:t>
            </a:r>
            <a:r>
              <a:rPr lang="es-ES" sz="2400" dirty="0"/>
              <a:t>) y, teniendo en cuenta a este respecto, la doctrina que sobre el particular ha fijado el TEDH en su sentencia de  5 de noviembre de 2020, asunto </a:t>
            </a:r>
            <a:r>
              <a:rPr lang="es-ES" sz="2400" dirty="0" err="1"/>
              <a:t>Æwik</a:t>
            </a:r>
            <a:r>
              <a:rPr lang="es-ES" sz="2400" dirty="0"/>
              <a:t> c. Polonia, (31454/10).</a:t>
            </a:r>
          </a:p>
        </p:txBody>
      </p:sp>
    </p:spTree>
    <p:extLst>
      <p:ext uri="{BB962C8B-B14F-4D97-AF65-F5344CB8AC3E}">
        <p14:creationId xmlns:p14="http://schemas.microsoft.com/office/powerpoint/2010/main" val="873450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43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t>ATS 20 </a:t>
            </a:r>
            <a:r>
              <a:rPr lang="es-ES" sz="2800" b="1" dirty="0"/>
              <a:t>de julio de 2022(RCA/1/2021; ECLI:ES:TS:2022:11405A)</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17</a:t>
            </a:fld>
            <a:endParaRPr lang="es-ES"/>
          </a:p>
        </p:txBody>
      </p:sp>
      <p:sp>
        <p:nvSpPr>
          <p:cNvPr id="4" name="Rectángulo 3"/>
          <p:cNvSpPr/>
          <p:nvPr/>
        </p:nvSpPr>
        <p:spPr>
          <a:xfrm>
            <a:off x="827584" y="2708920"/>
            <a:ext cx="7704856" cy="3416320"/>
          </a:xfrm>
          <a:prstGeom prst="rect">
            <a:avLst/>
          </a:prstGeom>
        </p:spPr>
        <p:txBody>
          <a:bodyPr wrap="square">
            <a:spAutoFit/>
          </a:bodyPr>
          <a:lstStyle/>
          <a:p>
            <a:pPr algn="just"/>
            <a:r>
              <a:rPr lang="es-ES" sz="2400" dirty="0"/>
              <a:t>Determinar si las medidas cautelares adoptadas durante la sustanciación del procedimiento de inspección, en los supuestos en los que se anule el auto que autoriza la entrada y registro en el domicilio del contribuyente, devienen o se transforman en una </a:t>
            </a:r>
            <a:r>
              <a:rPr lang="es-ES" sz="2400" b="1" dirty="0"/>
              <a:t>actuación material constitutiva de vía de hecho, </a:t>
            </a:r>
            <a:r>
              <a:rPr lang="es-ES" sz="2400" dirty="0"/>
              <a:t>prevista en los artículos 25.2, 30 y 32 LJCA, susceptible de ser impugnada a través de la interposición del correspondiente recurso contencioso-administrativo.</a:t>
            </a:r>
          </a:p>
        </p:txBody>
      </p:sp>
    </p:spTree>
    <p:extLst>
      <p:ext uri="{BB962C8B-B14F-4D97-AF65-F5344CB8AC3E}">
        <p14:creationId xmlns:p14="http://schemas.microsoft.com/office/powerpoint/2010/main" val="3796605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18</a:t>
            </a:fld>
            <a:endParaRPr lang="en-GB" altLang="en-US" dirty="0">
              <a:solidFill>
                <a:srgbClr val="585858"/>
              </a:solidFill>
            </a:endParaRPr>
          </a:p>
        </p:txBody>
      </p:sp>
      <p:sp>
        <p:nvSpPr>
          <p:cNvPr id="25611" name="Rectangle 5"/>
          <p:cNvSpPr>
            <a:spLocks noChangeArrowheads="1"/>
          </p:cNvSpPr>
          <p:nvPr>
            <p:custDataLst>
              <p:tags r:id="rId1"/>
            </p:custDataLst>
          </p:nvPr>
        </p:nvSpPr>
        <p:spPr bwMode="auto">
          <a:xfrm>
            <a:off x="251520" y="2831976"/>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smtClean="0">
                <a:solidFill>
                  <a:schemeClr val="bg1"/>
                </a:solidFill>
              </a:rPr>
              <a:t>2.2</a:t>
            </a:r>
            <a:endParaRPr lang="en-GB" altLang="en-US" b="1" dirty="0">
              <a:solidFill>
                <a:schemeClr val="bg1"/>
              </a:solidFill>
            </a:endParaRPr>
          </a:p>
        </p:txBody>
      </p:sp>
      <p:sp>
        <p:nvSpPr>
          <p:cNvPr id="25616" name="Rectangle 10"/>
          <p:cNvSpPr>
            <a:spLocks noChangeArrowheads="1"/>
          </p:cNvSpPr>
          <p:nvPr>
            <p:custDataLst>
              <p:tags r:id="rId2"/>
            </p:custDataLst>
          </p:nvPr>
        </p:nvSpPr>
        <p:spPr bwMode="auto">
          <a:xfrm>
            <a:off x="755576" y="283197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smtClean="0">
                <a:solidFill>
                  <a:schemeClr val="tx1"/>
                </a:solidFill>
              </a:rPr>
              <a:t>Principio de buena jurisdicción.</a:t>
            </a:r>
            <a:endParaRPr lang="en-GB" altLang="en-US" b="1" dirty="0">
              <a:solidFill>
                <a:schemeClr val="tx1"/>
              </a:solidFill>
            </a:endParaRPr>
          </a:p>
        </p:txBody>
      </p:sp>
      <p:sp>
        <p:nvSpPr>
          <p:cNvPr id="21" name="Text Box 1"/>
          <p:cNvSpPr txBox="1">
            <a:spLocks noChangeArrowheads="1"/>
          </p:cNvSpPr>
          <p:nvPr/>
        </p:nvSpPr>
        <p:spPr bwMode="auto">
          <a:xfrm>
            <a:off x="1187624" y="1149674"/>
            <a:ext cx="6768752"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2. Procedimiento contencioso-administrativo</a:t>
            </a:r>
          </a:p>
        </p:txBody>
      </p:sp>
    </p:spTree>
    <p:extLst>
      <p:ext uri="{BB962C8B-B14F-4D97-AF65-F5344CB8AC3E}">
        <p14:creationId xmlns:p14="http://schemas.microsoft.com/office/powerpoint/2010/main" val="33840482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96044" y="404664"/>
            <a:ext cx="8229600" cy="1143000"/>
          </a:xfrm>
        </p:spPr>
        <p:txBody>
          <a:bodyPr>
            <a:normAutofit/>
          </a:bodyPr>
          <a:lstStyle/>
          <a:p>
            <a:r>
              <a:rPr lang="es-ES" sz="2800" b="1" dirty="0" smtClean="0"/>
              <a:t>ATS 2 </a:t>
            </a:r>
            <a:r>
              <a:rPr lang="es-ES" sz="2800" b="1" dirty="0"/>
              <a:t>de marzo de 2022 (</a:t>
            </a:r>
            <a:r>
              <a:rPr lang="es-ES" sz="2800" b="1" dirty="0" smtClean="0"/>
              <a:t>RCA/2281/2021; </a:t>
            </a:r>
            <a:r>
              <a:rPr lang="es-ES" sz="2800" b="1" dirty="0"/>
              <a:t>ECLI:ES:TS:2022:3305A)</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19</a:t>
            </a:fld>
            <a:endParaRPr lang="es-ES"/>
          </a:p>
        </p:txBody>
      </p:sp>
      <p:sp>
        <p:nvSpPr>
          <p:cNvPr id="4" name="Rectángulo 3"/>
          <p:cNvSpPr/>
          <p:nvPr/>
        </p:nvSpPr>
        <p:spPr>
          <a:xfrm>
            <a:off x="318356" y="2046515"/>
            <a:ext cx="8507288" cy="4524315"/>
          </a:xfrm>
          <a:prstGeom prst="rect">
            <a:avLst/>
          </a:prstGeom>
        </p:spPr>
        <p:txBody>
          <a:bodyPr wrap="square">
            <a:spAutoFit/>
          </a:bodyPr>
          <a:lstStyle/>
          <a:p>
            <a:pPr algn="just"/>
            <a:r>
              <a:rPr lang="es-ES" sz="3200" dirty="0"/>
              <a:t>«[…] 2.2. Esclarecer si vulnera el derecho a la tutela judicial efectiva, en su vertiente de derecho a un proceso sin dilaciones indebidas, la decisión de un órgano judicial de no suspender el proceso hasta que el Tribunal de Justicia de la Unión Europea resuelva un recurso, ya admitido, en el que se cuestiona la legalidad de la norma aplicable para resolver la controversia suscitada en el propio proceso».</a:t>
            </a:r>
          </a:p>
        </p:txBody>
      </p:sp>
    </p:spTree>
    <p:extLst>
      <p:ext uri="{BB962C8B-B14F-4D97-AF65-F5344CB8AC3E}">
        <p14:creationId xmlns:p14="http://schemas.microsoft.com/office/powerpoint/2010/main" val="10286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734839"/>
            <a:ext cx="7772400" cy="1470025"/>
          </a:xfrm>
        </p:spPr>
        <p:txBody>
          <a:bodyPr>
            <a:noAutofit/>
          </a:bodyPr>
          <a:lstStyle/>
          <a:p>
            <a:pPr>
              <a:lnSpc>
                <a:spcPct val="150000"/>
              </a:lnSpc>
            </a:pPr>
            <a:r>
              <a:rPr lang="es-ES" sz="2400" b="1" dirty="0"/>
              <a:t>Cuestiones más relevantes que han sido objeto de admisión en materia tributaria en la Sección Primera de la Sala Tercera del Tribunal Supremo en el último año.</a:t>
            </a:r>
          </a:p>
        </p:txBody>
      </p:sp>
      <p:sp>
        <p:nvSpPr>
          <p:cNvPr id="3" name="2 Subtítulo"/>
          <p:cNvSpPr>
            <a:spLocks noGrp="1"/>
          </p:cNvSpPr>
          <p:nvPr>
            <p:ph type="subTitle" idx="1"/>
          </p:nvPr>
        </p:nvSpPr>
        <p:spPr>
          <a:xfrm>
            <a:off x="827584" y="4725144"/>
            <a:ext cx="7488832" cy="1944216"/>
          </a:xfrm>
        </p:spPr>
        <p:txBody>
          <a:bodyPr>
            <a:normAutofit/>
          </a:bodyPr>
          <a:lstStyle/>
          <a:p>
            <a:r>
              <a:rPr lang="es-ES" sz="2200" b="1" dirty="0">
                <a:solidFill>
                  <a:schemeClr val="tx1"/>
                </a:solidFill>
                <a:latin typeface="+mj-lt"/>
                <a:ea typeface="+mj-ea"/>
                <a:cs typeface="+mj-cs"/>
              </a:rPr>
              <a:t>Sandra González de Lara Mingo </a:t>
            </a:r>
          </a:p>
          <a:p>
            <a:r>
              <a:rPr lang="es-ES" sz="2200" b="1" dirty="0">
                <a:solidFill>
                  <a:schemeClr val="tx1"/>
                </a:solidFill>
                <a:latin typeface="+mj-lt"/>
                <a:ea typeface="+mj-ea"/>
                <a:cs typeface="+mj-cs"/>
              </a:rPr>
              <a:t>Magistrada Especialista</a:t>
            </a:r>
          </a:p>
          <a:p>
            <a:r>
              <a:rPr lang="es-ES" sz="3400" b="1" dirty="0">
                <a:solidFill>
                  <a:schemeClr val="tx1"/>
                </a:solidFill>
                <a:latin typeface="+mj-lt"/>
                <a:ea typeface="+mj-ea"/>
                <a:cs typeface="+mj-cs"/>
              </a:rPr>
              <a:t>	</a:t>
            </a:r>
            <a:r>
              <a:rPr lang="es-ES" sz="1800" b="1" dirty="0">
                <a:solidFill>
                  <a:schemeClr val="tx1"/>
                </a:solidFill>
                <a:latin typeface="+mj-lt"/>
                <a:ea typeface="+mj-ea"/>
                <a:cs typeface="+mj-cs"/>
              </a:rPr>
              <a:t>Letrada Coordinadora del Gabinete Técnico del Tribunal Supremo (área de contencioso-administrativo</a:t>
            </a:r>
            <a:r>
              <a:rPr lang="es-ES" sz="1800" dirty="0"/>
              <a:t>)</a:t>
            </a:r>
          </a:p>
          <a:p>
            <a:endParaRPr lang="es-ES" dirty="0"/>
          </a:p>
        </p:txBody>
      </p:sp>
      <p:sp>
        <p:nvSpPr>
          <p:cNvPr id="4" name="AutoShape 2" descr="Resultado de imagen de imagenes de un martillo de juez"/>
          <p:cNvSpPr>
            <a:spLocks noChangeAspect="1" noChangeArrowheads="1"/>
          </p:cNvSpPr>
          <p:nvPr/>
        </p:nvSpPr>
        <p:spPr bwMode="auto">
          <a:xfrm>
            <a:off x="63500" y="-136525"/>
            <a:ext cx="1485900" cy="1114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28" name="Picture 4" descr="Resultado de imagen de imagenes de un martillo de juez">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1975" y="2681337"/>
            <a:ext cx="2020049" cy="1599269"/>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número de diapositiva 4"/>
          <p:cNvSpPr>
            <a:spLocks noGrp="1"/>
          </p:cNvSpPr>
          <p:nvPr>
            <p:ph type="sldNum" sz="quarter" idx="12"/>
          </p:nvPr>
        </p:nvSpPr>
        <p:spPr/>
        <p:txBody>
          <a:bodyPr/>
          <a:lstStyle/>
          <a:p>
            <a:fld id="{3DFA25DD-77D4-4293-AE16-4250C883137C}" type="slidenum">
              <a:rPr lang="es-ES" smtClean="0"/>
              <a:t>2</a:t>
            </a:fld>
            <a:endParaRPr lang="es-ES"/>
          </a:p>
        </p:txBody>
      </p:sp>
    </p:spTree>
    <p:extLst>
      <p:ext uri="{BB962C8B-B14F-4D97-AF65-F5344CB8AC3E}">
        <p14:creationId xmlns:p14="http://schemas.microsoft.com/office/powerpoint/2010/main" val="1340627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20</a:t>
            </a:fld>
            <a:endParaRPr lang="en-GB" altLang="en-US" dirty="0">
              <a:solidFill>
                <a:srgbClr val="585858"/>
              </a:solidFill>
            </a:endParaRPr>
          </a:p>
        </p:txBody>
      </p:sp>
      <p:sp>
        <p:nvSpPr>
          <p:cNvPr id="25611" name="Rectangle 5"/>
          <p:cNvSpPr>
            <a:spLocks noChangeArrowheads="1"/>
          </p:cNvSpPr>
          <p:nvPr>
            <p:custDataLst>
              <p:tags r:id="rId1"/>
            </p:custDataLst>
          </p:nvPr>
        </p:nvSpPr>
        <p:spPr bwMode="auto">
          <a:xfrm>
            <a:off x="251520" y="2831976"/>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smtClean="0">
                <a:solidFill>
                  <a:schemeClr val="bg1"/>
                </a:solidFill>
              </a:rPr>
              <a:t>2.3</a:t>
            </a:r>
            <a:endParaRPr lang="en-GB" altLang="en-US" b="1" dirty="0">
              <a:solidFill>
                <a:schemeClr val="bg1"/>
              </a:solidFill>
            </a:endParaRPr>
          </a:p>
        </p:txBody>
      </p:sp>
      <p:sp>
        <p:nvSpPr>
          <p:cNvPr id="25616" name="Rectangle 10"/>
          <p:cNvSpPr>
            <a:spLocks noChangeArrowheads="1"/>
          </p:cNvSpPr>
          <p:nvPr>
            <p:custDataLst>
              <p:tags r:id="rId2"/>
            </p:custDataLst>
          </p:nvPr>
        </p:nvSpPr>
        <p:spPr bwMode="auto">
          <a:xfrm>
            <a:off x="754757" y="283197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s-ES" dirty="0"/>
              <a:t>Inadmisibilidad de recurso  contencioso - administrativo</a:t>
            </a:r>
            <a:r>
              <a:rPr lang="es-ES" dirty="0" smtClean="0"/>
              <a:t>. Covid.</a:t>
            </a:r>
            <a:endParaRPr lang="en-GB" altLang="en-US" b="1" dirty="0">
              <a:solidFill>
                <a:schemeClr val="tx1"/>
              </a:solidFill>
            </a:endParaRPr>
          </a:p>
        </p:txBody>
      </p:sp>
      <p:sp>
        <p:nvSpPr>
          <p:cNvPr id="21" name="Text Box 1"/>
          <p:cNvSpPr txBox="1">
            <a:spLocks noChangeArrowheads="1"/>
          </p:cNvSpPr>
          <p:nvPr/>
        </p:nvSpPr>
        <p:spPr bwMode="auto">
          <a:xfrm>
            <a:off x="1187624" y="1149674"/>
            <a:ext cx="6768752"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2. Procedimiento contencioso-administrativo</a:t>
            </a:r>
          </a:p>
        </p:txBody>
      </p:sp>
    </p:spTree>
    <p:extLst>
      <p:ext uri="{BB962C8B-B14F-4D97-AF65-F5344CB8AC3E}">
        <p14:creationId xmlns:p14="http://schemas.microsoft.com/office/powerpoint/2010/main" val="3906079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es-ES" sz="2000" b="1" dirty="0" smtClean="0"/>
              <a:t/>
            </a:r>
            <a:br>
              <a:rPr lang="es-ES" sz="2000" b="1" dirty="0" smtClean="0"/>
            </a:br>
            <a:r>
              <a:rPr lang="es-ES" sz="2000" b="1" dirty="0" smtClean="0"/>
              <a:t>ATS </a:t>
            </a:r>
            <a:r>
              <a:rPr lang="es-ES" sz="2000" b="1" dirty="0"/>
              <a:t>30 de noviembre de 2022 (RCA/2800/2022; ECLI:ES:TS:2022:17247A)</a:t>
            </a:r>
            <a:br>
              <a:rPr lang="es-ES" sz="2000" b="1" dirty="0"/>
            </a:br>
            <a:r>
              <a:rPr lang="es-ES" sz="2000" b="1" dirty="0"/>
              <a:t>ATS </a:t>
            </a:r>
            <a:r>
              <a:rPr lang="es-ES" sz="2000" b="1" dirty="0" smtClean="0"/>
              <a:t>27 </a:t>
            </a:r>
            <a:r>
              <a:rPr lang="es-ES" sz="2000" b="1" dirty="0"/>
              <a:t>de noviembre de 2022 (</a:t>
            </a:r>
            <a:r>
              <a:rPr lang="es-ES" sz="2000" b="1" dirty="0" smtClean="0"/>
              <a:t>RCA/2790/2022</a:t>
            </a:r>
            <a:r>
              <a:rPr lang="es-ES" sz="2000" b="1" dirty="0"/>
              <a:t>; ECLI:ES:TS:2022:15075A)</a:t>
            </a:r>
            <a:br>
              <a:rPr lang="es-ES" sz="2000" b="1" dirty="0"/>
            </a:br>
            <a:r>
              <a:rPr lang="es-ES" sz="2000" b="1" dirty="0"/>
              <a:t>ATS 27 de noviembre de 2022 (</a:t>
            </a:r>
            <a:r>
              <a:rPr lang="es-ES" sz="2000" b="1" dirty="0" smtClean="0"/>
              <a:t>RCA/2921/2022</a:t>
            </a:r>
            <a:r>
              <a:rPr lang="es-ES" sz="2000" b="1" dirty="0"/>
              <a:t>; ECLI:ES:TS:2022:15070A)</a:t>
            </a:r>
            <a:br>
              <a:rPr lang="es-ES" sz="2000" b="1" dirty="0"/>
            </a:br>
            <a:r>
              <a:rPr lang="es-ES" sz="2000" b="1" dirty="0"/>
              <a:t/>
            </a:r>
            <a:br>
              <a:rPr lang="es-ES" sz="2000" b="1" dirty="0"/>
            </a:br>
            <a:endParaRPr lang="es-ES" sz="2000" b="1" dirty="0"/>
          </a:p>
        </p:txBody>
      </p:sp>
      <p:sp>
        <p:nvSpPr>
          <p:cNvPr id="2" name="Marcador de número de diapositiva 1"/>
          <p:cNvSpPr>
            <a:spLocks noGrp="1"/>
          </p:cNvSpPr>
          <p:nvPr>
            <p:ph type="sldNum" sz="quarter" idx="12"/>
          </p:nvPr>
        </p:nvSpPr>
        <p:spPr/>
        <p:txBody>
          <a:bodyPr/>
          <a:lstStyle/>
          <a:p>
            <a:fld id="{3DFA25DD-77D4-4293-AE16-4250C883137C}" type="slidenum">
              <a:rPr lang="es-ES" smtClean="0"/>
              <a:t>21</a:t>
            </a:fld>
            <a:endParaRPr lang="es-ES"/>
          </a:p>
        </p:txBody>
      </p:sp>
      <p:sp>
        <p:nvSpPr>
          <p:cNvPr id="4" name="Rectángulo 3"/>
          <p:cNvSpPr/>
          <p:nvPr/>
        </p:nvSpPr>
        <p:spPr>
          <a:xfrm>
            <a:off x="457200" y="2708920"/>
            <a:ext cx="8229600" cy="3046988"/>
          </a:xfrm>
          <a:prstGeom prst="rect">
            <a:avLst/>
          </a:prstGeom>
        </p:spPr>
        <p:txBody>
          <a:bodyPr wrap="square">
            <a:spAutoFit/>
          </a:bodyPr>
          <a:lstStyle/>
          <a:p>
            <a:pPr algn="just"/>
            <a:r>
              <a:rPr lang="es-ES" sz="2400" dirty="0"/>
              <a:t>Determinar si es posible declarar en sentencia la inadmisibilidad de </a:t>
            </a:r>
            <a:r>
              <a:rPr lang="es-ES" sz="2400" dirty="0" smtClean="0"/>
              <a:t>un recurso contencioso-administrativo </a:t>
            </a:r>
            <a:r>
              <a:rPr lang="es-ES" sz="2400" dirty="0"/>
              <a:t>al haberse excedido el plazo de </a:t>
            </a:r>
            <a:r>
              <a:rPr lang="es-ES" sz="2400" dirty="0" smtClean="0"/>
              <a:t>dos meses </a:t>
            </a:r>
            <a:r>
              <a:rPr lang="es-ES" sz="2400" dirty="0"/>
              <a:t>previsto en el artículo 46 LJCA, cuando los plazos procesales </a:t>
            </a:r>
            <a:r>
              <a:rPr lang="es-ES" sz="2400" dirty="0" smtClean="0"/>
              <a:t>habían quedado </a:t>
            </a:r>
            <a:r>
              <a:rPr lang="es-ES" sz="2400" dirty="0"/>
              <a:t>suspendidos por mor de lo dispuesto en la Disposición </a:t>
            </a:r>
            <a:r>
              <a:rPr lang="es-ES" sz="2400" dirty="0" smtClean="0"/>
              <a:t>Adicional Segunda </a:t>
            </a:r>
            <a:r>
              <a:rPr lang="es-ES" sz="2400" dirty="0"/>
              <a:t>del Real Decreto 463/2020, de 14 de marzo, por el que se declara </a:t>
            </a:r>
            <a:r>
              <a:rPr lang="es-ES" sz="2400" dirty="0" smtClean="0"/>
              <a:t>el estado </a:t>
            </a:r>
            <a:r>
              <a:rPr lang="es-ES" sz="2400" dirty="0"/>
              <a:t>de alarma para la gestión de la situación de crisis sanitaria </a:t>
            </a:r>
            <a:r>
              <a:rPr lang="es-ES" sz="2400" dirty="0" smtClean="0"/>
              <a:t>ocasionada por </a:t>
            </a:r>
            <a:r>
              <a:rPr lang="es-ES" sz="2400" dirty="0"/>
              <a:t>el COVID-19</a:t>
            </a:r>
            <a:r>
              <a:rPr lang="es-ES" dirty="0"/>
              <a:t>.</a:t>
            </a:r>
          </a:p>
        </p:txBody>
      </p:sp>
    </p:spTree>
    <p:extLst>
      <p:ext uri="{BB962C8B-B14F-4D97-AF65-F5344CB8AC3E}">
        <p14:creationId xmlns:p14="http://schemas.microsoft.com/office/powerpoint/2010/main" val="3862854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22</a:t>
            </a:fld>
            <a:endParaRPr lang="en-GB" altLang="en-US" dirty="0">
              <a:solidFill>
                <a:srgbClr val="585858"/>
              </a:solidFill>
            </a:endParaRPr>
          </a:p>
        </p:txBody>
      </p:sp>
      <p:sp>
        <p:nvSpPr>
          <p:cNvPr id="21" name="Text Box 1"/>
          <p:cNvSpPr txBox="1">
            <a:spLocks noChangeArrowheads="1"/>
          </p:cNvSpPr>
          <p:nvPr/>
        </p:nvSpPr>
        <p:spPr bwMode="auto">
          <a:xfrm>
            <a:off x="1187624" y="1149674"/>
            <a:ext cx="6768752"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2. Procedimiento contencioso-administrativo</a:t>
            </a:r>
          </a:p>
        </p:txBody>
      </p:sp>
      <p:sp>
        <p:nvSpPr>
          <p:cNvPr id="12" name="Rectangle 5"/>
          <p:cNvSpPr>
            <a:spLocks noChangeArrowheads="1"/>
          </p:cNvSpPr>
          <p:nvPr>
            <p:custDataLst>
              <p:tags r:id="rId1"/>
            </p:custDataLst>
          </p:nvPr>
        </p:nvSpPr>
        <p:spPr bwMode="auto">
          <a:xfrm flipH="1">
            <a:off x="323528" y="3284984"/>
            <a:ext cx="381000" cy="39014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2.4</a:t>
            </a:r>
          </a:p>
        </p:txBody>
      </p:sp>
      <p:sp>
        <p:nvSpPr>
          <p:cNvPr id="13" name="Rectangle 10"/>
          <p:cNvSpPr>
            <a:spLocks noChangeArrowheads="1"/>
          </p:cNvSpPr>
          <p:nvPr>
            <p:custDataLst>
              <p:tags r:id="rId2"/>
            </p:custDataLst>
          </p:nvPr>
        </p:nvSpPr>
        <p:spPr bwMode="auto">
          <a:xfrm>
            <a:off x="827584" y="3284984"/>
            <a:ext cx="8033164"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s-ES" altLang="en-US" b="1" dirty="0">
                <a:solidFill>
                  <a:schemeClr val="tx1"/>
                </a:solidFill>
              </a:rPr>
              <a:t>Interpretación del artículo 33 </a:t>
            </a:r>
            <a:r>
              <a:rPr lang="es-ES" altLang="en-US" b="1" dirty="0" smtClean="0">
                <a:solidFill>
                  <a:schemeClr val="tx1"/>
                </a:solidFill>
              </a:rPr>
              <a:t>LJCA.</a:t>
            </a:r>
            <a:endParaRPr lang="en-GB" altLang="en-US" b="1" dirty="0">
              <a:solidFill>
                <a:schemeClr val="tx1"/>
              </a:solidFill>
            </a:endParaRPr>
          </a:p>
        </p:txBody>
      </p:sp>
    </p:spTree>
    <p:extLst>
      <p:ext uri="{BB962C8B-B14F-4D97-AF65-F5344CB8AC3E}">
        <p14:creationId xmlns:p14="http://schemas.microsoft.com/office/powerpoint/2010/main" val="810281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000" b="1" dirty="0"/>
              <a:t>ATS 18 de enero de 2023 (RCA/1972/2022; ECLI:ES:TS:2023:640A)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23</a:t>
            </a:fld>
            <a:endParaRPr lang="en-GB"/>
          </a:p>
        </p:txBody>
      </p:sp>
      <p:sp>
        <p:nvSpPr>
          <p:cNvPr id="6" name="Rectángulo 5"/>
          <p:cNvSpPr/>
          <p:nvPr/>
        </p:nvSpPr>
        <p:spPr>
          <a:xfrm>
            <a:off x="457200" y="1700807"/>
            <a:ext cx="8229600" cy="4524315"/>
          </a:xfrm>
          <a:prstGeom prst="rect">
            <a:avLst/>
          </a:prstGeom>
        </p:spPr>
        <p:txBody>
          <a:bodyPr wrap="square">
            <a:spAutoFit/>
          </a:bodyPr>
          <a:lstStyle/>
          <a:p>
            <a:pPr algn="just"/>
            <a:r>
              <a:rPr lang="es-ES" dirty="0" smtClean="0"/>
              <a:t>	1.1</a:t>
            </a:r>
            <a:r>
              <a:rPr lang="es-ES" dirty="0"/>
              <a:t>. Determinar, interpretando el artículo 33 LJCA a la luz del principio pro actione, si en los supuestos en los que el recurso contencioso-administrativo sea interpuesto por la Administración Autonómica contra una resolución de los Tribunales Económico-administrativos totalmente estimatoria de una reclamación económico-administrativa, y, por tanto favorable a las pretensiones del contribuyente, pero que haya dejado imprejuzgados alguno de los motivos de oposición al acto recurrido por considerar innecesario su análisis, el órgano judicial debe resolver en la sentencia los demás motivos de oposición contra la resolución recurrida cuando hayan sido alegados por el codemandado en la contestación a la demanda. </a:t>
            </a:r>
          </a:p>
          <a:p>
            <a:pPr algn="just"/>
            <a:endParaRPr lang="es-ES" dirty="0"/>
          </a:p>
          <a:p>
            <a:pPr algn="just"/>
            <a:r>
              <a:rPr lang="es-ES" dirty="0"/>
              <a:t>	1.2. Aclarar, si es necesario que el contribuyente en el supuesto en el que haya obtenido una resolución totalmente estimatoria de una reclamación económico-administrativa, y, por tanto, favorable a sus pretensiones, pero que haya dejado imprejuzgados alguno de los motivos de oposición al acto recurrido por considerar innecesario su análisis-, para que esos motivos puedan y deban ser examinados debe interponer un recurso contencioso-administrativo.</a:t>
            </a:r>
          </a:p>
        </p:txBody>
      </p:sp>
    </p:spTree>
    <p:extLst>
      <p:ext uri="{BB962C8B-B14F-4D97-AF65-F5344CB8AC3E}">
        <p14:creationId xmlns:p14="http://schemas.microsoft.com/office/powerpoint/2010/main" val="1826386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24</a:t>
            </a:fld>
            <a:endParaRPr lang="en-GB" altLang="en-US" dirty="0">
              <a:solidFill>
                <a:srgbClr val="585858"/>
              </a:solidFill>
            </a:endParaRPr>
          </a:p>
        </p:txBody>
      </p:sp>
      <p:sp>
        <p:nvSpPr>
          <p:cNvPr id="25611" name="Rectangle 5"/>
          <p:cNvSpPr>
            <a:spLocks noChangeArrowheads="1"/>
          </p:cNvSpPr>
          <p:nvPr>
            <p:custDataLst>
              <p:tags r:id="rId1"/>
            </p:custDataLst>
          </p:nvPr>
        </p:nvSpPr>
        <p:spPr bwMode="auto">
          <a:xfrm>
            <a:off x="265807" y="1971304"/>
            <a:ext cx="381000" cy="39928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3.1</a:t>
            </a:r>
          </a:p>
        </p:txBody>
      </p:sp>
      <p:sp>
        <p:nvSpPr>
          <p:cNvPr id="25612" name="Rectangle 6"/>
          <p:cNvSpPr>
            <a:spLocks noChangeArrowheads="1"/>
          </p:cNvSpPr>
          <p:nvPr>
            <p:custDataLst>
              <p:tags r:id="rId2"/>
            </p:custDataLst>
          </p:nvPr>
        </p:nvSpPr>
        <p:spPr bwMode="auto">
          <a:xfrm>
            <a:off x="265807" y="2439448"/>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3.2</a:t>
            </a:r>
          </a:p>
        </p:txBody>
      </p:sp>
      <p:sp>
        <p:nvSpPr>
          <p:cNvPr id="25613" name="Rectangle 7"/>
          <p:cNvSpPr>
            <a:spLocks noChangeArrowheads="1"/>
          </p:cNvSpPr>
          <p:nvPr>
            <p:custDataLst>
              <p:tags r:id="rId3"/>
            </p:custDataLst>
          </p:nvPr>
        </p:nvSpPr>
        <p:spPr bwMode="auto">
          <a:xfrm>
            <a:off x="265807" y="2889312"/>
            <a:ext cx="381000" cy="381000"/>
          </a:xfrm>
          <a:prstGeom prst="rect">
            <a:avLst/>
          </a:prstGeom>
          <a:solidFill>
            <a:schemeClr val="tx1"/>
          </a:solidFill>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3.3</a:t>
            </a:r>
          </a:p>
        </p:txBody>
      </p:sp>
      <p:sp>
        <p:nvSpPr>
          <p:cNvPr id="25614" name="Rectangle 8"/>
          <p:cNvSpPr>
            <a:spLocks noChangeArrowheads="1"/>
          </p:cNvSpPr>
          <p:nvPr>
            <p:custDataLst>
              <p:tags r:id="rId4"/>
            </p:custDataLst>
          </p:nvPr>
        </p:nvSpPr>
        <p:spPr bwMode="auto">
          <a:xfrm>
            <a:off x="754757" y="2443755"/>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s-ES" altLang="en-US" b="1" dirty="0" smtClean="0">
                <a:solidFill>
                  <a:schemeClr val="tx1"/>
                </a:solidFill>
              </a:rPr>
              <a:t>Recargo por presentación extemporánea.</a:t>
            </a:r>
            <a:endParaRPr lang="en-US" altLang="en-US" b="1" dirty="0">
              <a:solidFill>
                <a:schemeClr val="tx1"/>
              </a:solidFill>
            </a:endParaRPr>
          </a:p>
        </p:txBody>
      </p:sp>
      <p:sp>
        <p:nvSpPr>
          <p:cNvPr id="25615" name="Rectangle 9"/>
          <p:cNvSpPr>
            <a:spLocks noChangeArrowheads="1"/>
          </p:cNvSpPr>
          <p:nvPr>
            <p:custDataLst>
              <p:tags r:id="rId5"/>
            </p:custDataLst>
          </p:nvPr>
        </p:nvSpPr>
        <p:spPr bwMode="auto">
          <a:xfrm>
            <a:off x="754757" y="288931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Derivación de responsabilidad </a:t>
            </a:r>
            <a:r>
              <a:rPr lang="en-GB" altLang="en-US" b="1" dirty="0" smtClean="0">
                <a:solidFill>
                  <a:schemeClr val="tx1"/>
                </a:solidFill>
              </a:rPr>
              <a:t>solidaria.</a:t>
            </a:r>
            <a:endParaRPr lang="en-GB" altLang="en-US" b="1" dirty="0">
              <a:solidFill>
                <a:schemeClr val="tx1"/>
              </a:solidFill>
            </a:endParaRPr>
          </a:p>
        </p:txBody>
      </p:sp>
      <p:sp>
        <p:nvSpPr>
          <p:cNvPr id="25616" name="Rectangle 10"/>
          <p:cNvSpPr>
            <a:spLocks noChangeArrowheads="1"/>
          </p:cNvSpPr>
          <p:nvPr>
            <p:custDataLst>
              <p:tags r:id="rId6"/>
            </p:custDataLst>
          </p:nvPr>
        </p:nvSpPr>
        <p:spPr bwMode="auto">
          <a:xfrm>
            <a:off x="758205" y="1980444"/>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Derecho </a:t>
            </a:r>
            <a:r>
              <a:rPr lang="en-GB" altLang="en-US" b="1" dirty="0" smtClean="0">
                <a:solidFill>
                  <a:schemeClr val="tx1"/>
                </a:solidFill>
              </a:rPr>
              <a:t>Sancionador.</a:t>
            </a:r>
            <a:endParaRPr lang="en-GB" altLang="en-US" b="1" dirty="0">
              <a:solidFill>
                <a:schemeClr val="tx1"/>
              </a:solidFill>
            </a:endParaRPr>
          </a:p>
        </p:txBody>
      </p:sp>
      <p:sp>
        <p:nvSpPr>
          <p:cNvPr id="19" name="Rectangle 5"/>
          <p:cNvSpPr>
            <a:spLocks noChangeArrowheads="1"/>
          </p:cNvSpPr>
          <p:nvPr>
            <p:custDataLst>
              <p:tags r:id="rId7"/>
            </p:custDataLst>
          </p:nvPr>
        </p:nvSpPr>
        <p:spPr bwMode="auto">
          <a:xfrm>
            <a:off x="265807" y="3339176"/>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3.4</a:t>
            </a:r>
          </a:p>
        </p:txBody>
      </p:sp>
      <p:sp>
        <p:nvSpPr>
          <p:cNvPr id="20" name="Rectangle 10"/>
          <p:cNvSpPr>
            <a:spLocks noChangeArrowheads="1"/>
          </p:cNvSpPr>
          <p:nvPr>
            <p:custDataLst>
              <p:tags r:id="rId8"/>
            </p:custDataLst>
          </p:nvPr>
        </p:nvSpPr>
        <p:spPr bwMode="auto">
          <a:xfrm>
            <a:off x="754757" y="333917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s-ES" b="1" dirty="0" smtClean="0"/>
              <a:t>Recurso de alzada ordinario interpuesto por el Director del departamento.</a:t>
            </a:r>
            <a:endParaRPr lang="en-US" altLang="en-US" b="1" dirty="0">
              <a:solidFill>
                <a:schemeClr val="tx1"/>
              </a:solidFill>
            </a:endParaRPr>
          </a:p>
        </p:txBody>
      </p:sp>
      <p:sp>
        <p:nvSpPr>
          <p:cNvPr id="21" name="Text Box 1"/>
          <p:cNvSpPr txBox="1">
            <a:spLocks noChangeArrowheads="1"/>
          </p:cNvSpPr>
          <p:nvPr/>
        </p:nvSpPr>
        <p:spPr bwMode="auto">
          <a:xfrm>
            <a:off x="1835696" y="1039933"/>
            <a:ext cx="5248880"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3. Procedimientos tributarios</a:t>
            </a:r>
          </a:p>
        </p:txBody>
      </p:sp>
      <p:sp>
        <p:nvSpPr>
          <p:cNvPr id="12" name="Rectangle 5"/>
          <p:cNvSpPr>
            <a:spLocks noChangeArrowheads="1"/>
          </p:cNvSpPr>
          <p:nvPr>
            <p:custDataLst>
              <p:tags r:id="rId9"/>
            </p:custDataLst>
          </p:nvPr>
        </p:nvSpPr>
        <p:spPr bwMode="auto">
          <a:xfrm>
            <a:off x="265807" y="3789040"/>
            <a:ext cx="381000" cy="432048"/>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smtClean="0">
                <a:solidFill>
                  <a:schemeClr val="bg1"/>
                </a:solidFill>
              </a:rPr>
              <a:t>3.5</a:t>
            </a:r>
            <a:endParaRPr lang="en-GB" altLang="en-US" b="1" dirty="0">
              <a:solidFill>
                <a:schemeClr val="bg1"/>
              </a:solidFill>
            </a:endParaRPr>
          </a:p>
        </p:txBody>
      </p:sp>
      <p:sp>
        <p:nvSpPr>
          <p:cNvPr id="13" name="Rectangle 10"/>
          <p:cNvSpPr>
            <a:spLocks noChangeArrowheads="1"/>
          </p:cNvSpPr>
          <p:nvPr>
            <p:custDataLst>
              <p:tags r:id="rId10"/>
            </p:custDataLst>
          </p:nvPr>
        </p:nvSpPr>
        <p:spPr bwMode="auto">
          <a:xfrm>
            <a:off x="754757" y="3789039"/>
            <a:ext cx="8023224" cy="432049"/>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s-ES" altLang="en-US" b="1" dirty="0"/>
              <a:t>Procedimiento de comprobación limitada. Efecto </a:t>
            </a:r>
            <a:r>
              <a:rPr lang="es-ES" altLang="en-US" b="1" dirty="0" smtClean="0"/>
              <a:t>preclusivo.</a:t>
            </a:r>
            <a:endParaRPr lang="en-US" altLang="en-US" b="1" dirty="0"/>
          </a:p>
        </p:txBody>
      </p:sp>
    </p:spTree>
    <p:extLst>
      <p:ext uri="{BB962C8B-B14F-4D97-AF65-F5344CB8AC3E}">
        <p14:creationId xmlns:p14="http://schemas.microsoft.com/office/powerpoint/2010/main" val="203446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25</a:t>
            </a:fld>
            <a:endParaRPr lang="en-GB" altLang="en-US" dirty="0">
              <a:solidFill>
                <a:srgbClr val="585858"/>
              </a:solidFill>
            </a:endParaRPr>
          </a:p>
        </p:txBody>
      </p:sp>
      <p:sp>
        <p:nvSpPr>
          <p:cNvPr id="25611" name="Rectangle 5"/>
          <p:cNvSpPr>
            <a:spLocks noChangeArrowheads="1"/>
          </p:cNvSpPr>
          <p:nvPr>
            <p:custDataLst>
              <p:tags r:id="rId1"/>
            </p:custDataLst>
          </p:nvPr>
        </p:nvSpPr>
        <p:spPr bwMode="auto">
          <a:xfrm>
            <a:off x="251520" y="2636912"/>
            <a:ext cx="381000" cy="39928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3.1</a:t>
            </a:r>
          </a:p>
        </p:txBody>
      </p:sp>
      <p:sp>
        <p:nvSpPr>
          <p:cNvPr id="25616" name="Rectangle 10"/>
          <p:cNvSpPr>
            <a:spLocks noChangeArrowheads="1"/>
          </p:cNvSpPr>
          <p:nvPr>
            <p:custDataLst>
              <p:tags r:id="rId2"/>
            </p:custDataLst>
          </p:nvPr>
        </p:nvSpPr>
        <p:spPr bwMode="auto">
          <a:xfrm>
            <a:off x="827584" y="2564904"/>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Derecho Sancionador</a:t>
            </a:r>
          </a:p>
        </p:txBody>
      </p:sp>
      <p:sp>
        <p:nvSpPr>
          <p:cNvPr id="21" name="Text Box 1"/>
          <p:cNvSpPr txBox="1">
            <a:spLocks noChangeArrowheads="1"/>
          </p:cNvSpPr>
          <p:nvPr/>
        </p:nvSpPr>
        <p:spPr bwMode="auto">
          <a:xfrm>
            <a:off x="1835696" y="1039933"/>
            <a:ext cx="5248880"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3. Procedimientos tributarios</a:t>
            </a:r>
          </a:p>
        </p:txBody>
      </p:sp>
    </p:spTree>
    <p:extLst>
      <p:ext uri="{BB962C8B-B14F-4D97-AF65-F5344CB8AC3E}">
        <p14:creationId xmlns:p14="http://schemas.microsoft.com/office/powerpoint/2010/main" val="339903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000" b="1" dirty="0"/>
              <a:t>ATS 14 de diciembre de 2022 (RCA/4203/2022; ECLI:ES:TS:2022:17547A)</a:t>
            </a:r>
            <a:br>
              <a:rPr lang="es-ES" sz="2000" b="1" dirty="0"/>
            </a:br>
            <a:r>
              <a:rPr lang="es-ES" sz="2000" b="1" dirty="0"/>
              <a:t>ATS </a:t>
            </a:r>
            <a:r>
              <a:rPr lang="es-ES" sz="2000" b="1" dirty="0" smtClean="0"/>
              <a:t>18 de enero </a:t>
            </a:r>
            <a:r>
              <a:rPr lang="es-ES" sz="2000" b="1" dirty="0"/>
              <a:t>de </a:t>
            </a:r>
            <a:r>
              <a:rPr lang="es-ES" sz="2000" b="1" dirty="0" smtClean="0"/>
              <a:t>2023 </a:t>
            </a:r>
            <a:r>
              <a:rPr lang="es-ES" sz="2000" b="1" dirty="0"/>
              <a:t>(6321/2022; ECLI:ES:TS:2023:625A)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26</a:t>
            </a:fld>
            <a:endParaRPr lang="en-GB"/>
          </a:p>
        </p:txBody>
      </p:sp>
      <p:sp>
        <p:nvSpPr>
          <p:cNvPr id="6" name="Rectángulo 5"/>
          <p:cNvSpPr/>
          <p:nvPr/>
        </p:nvSpPr>
        <p:spPr>
          <a:xfrm>
            <a:off x="647564" y="1988840"/>
            <a:ext cx="7848872" cy="4154984"/>
          </a:xfrm>
          <a:prstGeom prst="rect">
            <a:avLst/>
          </a:prstGeom>
        </p:spPr>
        <p:txBody>
          <a:bodyPr wrap="square">
            <a:spAutoFit/>
          </a:bodyPr>
          <a:lstStyle/>
          <a:p>
            <a:pPr algn="just"/>
            <a:r>
              <a:rPr lang="es-ES" sz="2400" dirty="0" smtClean="0"/>
              <a:t>Determinar </a:t>
            </a:r>
            <a:r>
              <a:rPr lang="es-ES" sz="2400" dirty="0"/>
              <a:t>si concurren los requisitos relativos al </a:t>
            </a:r>
            <a:r>
              <a:rPr lang="es-ES" sz="2400" b="1" dirty="0"/>
              <a:t>derecho al reexamen de la declaración de culpabilidad en materia de Derecho Sancionador</a:t>
            </a:r>
            <a:r>
              <a:rPr lang="es-ES" sz="2400" dirty="0"/>
              <a:t>, de conformidad con los criterios establecidos por el TEDH [entre otras, sentencias de 8 de junio de 1976, asunto </a:t>
            </a:r>
            <a:r>
              <a:rPr lang="es-ES" sz="2400" dirty="0" err="1"/>
              <a:t>Engel</a:t>
            </a:r>
            <a:r>
              <a:rPr lang="es-ES" sz="2400" dirty="0"/>
              <a:t> y otros c. Países Bajos (5.100/71) y de 30 de junio de 2020, asunto </a:t>
            </a:r>
            <a:r>
              <a:rPr lang="es-ES" sz="2400" dirty="0" err="1"/>
              <a:t>Saquetti</a:t>
            </a:r>
            <a:r>
              <a:rPr lang="es-ES" sz="2400" dirty="0"/>
              <a:t> Iglesias c. España (50.514/13)] y con la doctrina fijada al respecto por el Tribunal Supremo [especialmente, sentencias de Pleno de la Sala Tercera, dos de 25 de noviembre de 2021 (recursos de casación 8156/2020 y 8158/2020) y una de 20 de diciembre de 2021 (recurso de casación 8159/2020)].</a:t>
            </a:r>
          </a:p>
        </p:txBody>
      </p:sp>
    </p:spTree>
    <p:extLst>
      <p:ext uri="{BB962C8B-B14F-4D97-AF65-F5344CB8AC3E}">
        <p14:creationId xmlns:p14="http://schemas.microsoft.com/office/powerpoint/2010/main" val="22627294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a:bodyPr>
          <a:lstStyle/>
          <a:p>
            <a:r>
              <a:rPr lang="es-ES" sz="2800" dirty="0"/>
              <a:t>ATS 20 de octubre de 2022 (RCA/2453/2022; </a:t>
            </a:r>
            <a:r>
              <a:rPr lang="es-ES" sz="2800" dirty="0" smtClean="0"/>
              <a:t>ECLI:ES:TS:2022:14260A)</a:t>
            </a:r>
            <a:endParaRPr lang="es-ES" sz="2800" dirty="0"/>
          </a:p>
        </p:txBody>
      </p:sp>
      <p:sp>
        <p:nvSpPr>
          <p:cNvPr id="4" name="Marcador de número de diapositiva 3"/>
          <p:cNvSpPr>
            <a:spLocks noGrp="1"/>
          </p:cNvSpPr>
          <p:nvPr>
            <p:ph type="sldNum" sz="quarter" idx="12"/>
          </p:nvPr>
        </p:nvSpPr>
        <p:spPr/>
        <p:txBody>
          <a:bodyPr/>
          <a:lstStyle/>
          <a:p>
            <a:pPr>
              <a:defRPr/>
            </a:pPr>
            <a:fld id="{A5EE4EA0-15EF-4A35-99A3-A8AAFF9BC8FD}" type="slidenum">
              <a:rPr lang="en-GB" smtClean="0"/>
              <a:pPr>
                <a:defRPr/>
              </a:pPr>
              <a:t>27</a:t>
            </a:fld>
            <a:endParaRPr lang="en-GB"/>
          </a:p>
        </p:txBody>
      </p:sp>
      <p:sp>
        <p:nvSpPr>
          <p:cNvPr id="7" name="Rectángulo 6"/>
          <p:cNvSpPr/>
          <p:nvPr/>
        </p:nvSpPr>
        <p:spPr>
          <a:xfrm>
            <a:off x="431540" y="1844824"/>
            <a:ext cx="8280920" cy="4893647"/>
          </a:xfrm>
          <a:prstGeom prst="rect">
            <a:avLst/>
          </a:prstGeom>
        </p:spPr>
        <p:txBody>
          <a:bodyPr wrap="square">
            <a:spAutoFit/>
          </a:bodyPr>
          <a:lstStyle/>
          <a:p>
            <a:pPr algn="just"/>
            <a:r>
              <a:rPr lang="es-ES" sz="2400" dirty="0"/>
              <a:t>Determinar cómo debe calcularse la base de las sanciones previstas en los artículos 194.1 y 195.1 de la Ley General Tributaria en aquellos supuestos en los que, a pesar de producirse las conductas típicas, concurre en favor del infractor un derecho a obtener una devolución de ingresos indebidos, que trae causa de las mismas conductas que motivan la imposición de las sanciones. En particular, determinar si, en estos casos, la base de las sanciones debe cuantificarse, respectivamente, por el importe de la cantidad indebidamente solicitada o improcedentemente determinada o acreditada, con independencia de cualquier otra circunstancia; o si la misma debe quedar minorada por el importe de la devolución de ingresos indebidos concurrente.</a:t>
            </a:r>
          </a:p>
        </p:txBody>
      </p:sp>
    </p:spTree>
    <p:extLst>
      <p:ext uri="{BB962C8B-B14F-4D97-AF65-F5344CB8AC3E}">
        <p14:creationId xmlns:p14="http://schemas.microsoft.com/office/powerpoint/2010/main" val="342655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000" b="1" dirty="0"/>
              <a:t>ATS </a:t>
            </a:r>
            <a:r>
              <a:rPr lang="es-ES" sz="2000" b="1" dirty="0" smtClean="0"/>
              <a:t>20 </a:t>
            </a:r>
            <a:r>
              <a:rPr lang="es-ES" sz="2000" b="1" dirty="0"/>
              <a:t>de </a:t>
            </a:r>
            <a:r>
              <a:rPr lang="es-ES" sz="2000" b="1" dirty="0" smtClean="0"/>
              <a:t>julio </a:t>
            </a:r>
            <a:r>
              <a:rPr lang="es-ES" sz="2000" b="1" dirty="0"/>
              <a:t>de 2022 (RCA/8620/2021; ECLI:ES:TS:2022:11390A )</a:t>
            </a:r>
            <a:br>
              <a:rPr lang="es-ES" sz="2000" b="1" dirty="0"/>
            </a:br>
            <a:r>
              <a:rPr lang="es-ES" sz="2000" b="1" dirty="0"/>
              <a:t>ATS 29 de junio de 2022 (RCA/5234/2021 ECLI:ES:TS:2022:10111A)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28</a:t>
            </a:fld>
            <a:endParaRPr lang="en-GB"/>
          </a:p>
        </p:txBody>
      </p:sp>
      <p:sp>
        <p:nvSpPr>
          <p:cNvPr id="6" name="Rectángulo 5"/>
          <p:cNvSpPr/>
          <p:nvPr/>
        </p:nvSpPr>
        <p:spPr>
          <a:xfrm>
            <a:off x="611560" y="1484784"/>
            <a:ext cx="7848872" cy="4524315"/>
          </a:xfrm>
          <a:prstGeom prst="rect">
            <a:avLst/>
          </a:prstGeom>
        </p:spPr>
        <p:txBody>
          <a:bodyPr wrap="square">
            <a:spAutoFit/>
          </a:bodyPr>
          <a:lstStyle/>
          <a:p>
            <a:pPr algn="just"/>
            <a:r>
              <a:rPr lang="es-ES" sz="2400" dirty="0"/>
              <a:t>Determinar si un órgano jurisdiccional puede anular una sanción impuesta por la comisión de la infracción prevista en el artículo 170.Dos.4ª LIVA, consistente en no consignar en la autoliquidación que se debe presentar por el período correspondiente las cantidades de las que sea sujeto pasivo el destinatario de las operaciones, con fundamento en la vulneración del principio de proporcionalidad, toda vez que el artículo 171.Uno.4º LIVA cuantifica la sanción en un porcentaje fijo de la cuota dejada de consignar sin posibilidad de ponderar la inexistencia de perjuicio económico para modular la sanción, sin necesidad de plantear cuestión de inconstitucionalidad sobre este último precepto.</a:t>
            </a:r>
          </a:p>
        </p:txBody>
      </p:sp>
    </p:spTree>
    <p:extLst>
      <p:ext uri="{BB962C8B-B14F-4D97-AF65-F5344CB8AC3E}">
        <p14:creationId xmlns:p14="http://schemas.microsoft.com/office/powerpoint/2010/main" val="2668318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ES" sz="2800" b="1" dirty="0" smtClean="0"/>
              <a:t>ATS 22 de </a:t>
            </a:r>
            <a:r>
              <a:rPr lang="es-ES" sz="2800" b="1" dirty="0"/>
              <a:t>junio de 2022(RCA/ 8550/2021; ECLI:ES:TS:2022:9832A)</a:t>
            </a:r>
            <a:br>
              <a:rPr lang="es-ES" sz="2800" b="1" dirty="0"/>
            </a:br>
            <a:endParaRPr lang="es-ES" sz="2800" b="1" dirty="0"/>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29</a:t>
            </a:fld>
            <a:endParaRPr lang="en-GB"/>
          </a:p>
        </p:txBody>
      </p:sp>
      <p:sp>
        <p:nvSpPr>
          <p:cNvPr id="6" name="Rectángulo 5"/>
          <p:cNvSpPr/>
          <p:nvPr/>
        </p:nvSpPr>
        <p:spPr>
          <a:xfrm>
            <a:off x="251520" y="1417638"/>
            <a:ext cx="8435280" cy="4524315"/>
          </a:xfrm>
          <a:prstGeom prst="rect">
            <a:avLst/>
          </a:prstGeom>
        </p:spPr>
        <p:txBody>
          <a:bodyPr wrap="square">
            <a:spAutoFit/>
          </a:bodyPr>
          <a:lstStyle/>
          <a:p>
            <a:pPr algn="just"/>
            <a:endParaRPr lang="es-ES" sz="2400" dirty="0" smtClean="0"/>
          </a:p>
          <a:p>
            <a:pPr algn="just"/>
            <a:endParaRPr lang="es-ES" sz="2400" dirty="0"/>
          </a:p>
          <a:p>
            <a:pPr algn="just"/>
            <a:r>
              <a:rPr lang="es-ES" sz="2400" dirty="0" smtClean="0"/>
              <a:t>Identificar</a:t>
            </a:r>
            <a:r>
              <a:rPr lang="es-ES" sz="2400" dirty="0"/>
              <a:t>, a la luz de los principios de proporcionalidad, íntegra regularización y buena administración, cuál debe ser la base de cálculo de la sanción tributaria prevista en el artículo 191 de la LGT en aquellos supuestos de regularización de operaciones vinculadas en las que, por diferencias en la valoración de tales operaciones, se imputa al contribuyente persona física rentas que fueron declaradas por la sociedad vinculada, determinando si aquella debe ser, bien la cantidad dejada de ingresar por la persona física o, por el contrario, la diferencia entre esta cantidad y la cantidad ingresada por la sociedad vinculada respecto de las mismas rentas</a:t>
            </a:r>
            <a:r>
              <a:rPr lang="es-ES" dirty="0"/>
              <a:t>.</a:t>
            </a:r>
          </a:p>
        </p:txBody>
      </p:sp>
    </p:spTree>
    <p:extLst>
      <p:ext uri="{BB962C8B-B14F-4D97-AF65-F5344CB8AC3E}">
        <p14:creationId xmlns:p14="http://schemas.microsoft.com/office/powerpoint/2010/main" val="1820571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3</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1" name="Rectangle 5"/>
          <p:cNvSpPr>
            <a:spLocks noChangeArrowheads="1"/>
          </p:cNvSpPr>
          <p:nvPr>
            <p:custDataLst>
              <p:tags r:id="rId1"/>
            </p:custDataLst>
          </p:nvPr>
        </p:nvSpPr>
        <p:spPr bwMode="auto">
          <a:xfrm>
            <a:off x="273416" y="1989584"/>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1</a:t>
            </a:r>
          </a:p>
        </p:txBody>
      </p:sp>
      <p:sp>
        <p:nvSpPr>
          <p:cNvPr id="25612" name="Rectangle 6"/>
          <p:cNvSpPr>
            <a:spLocks noChangeArrowheads="1"/>
          </p:cNvSpPr>
          <p:nvPr>
            <p:custDataLst>
              <p:tags r:id="rId2"/>
            </p:custDataLst>
          </p:nvPr>
        </p:nvSpPr>
        <p:spPr bwMode="auto">
          <a:xfrm>
            <a:off x="265807" y="2439448"/>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srgbClr val="585858"/>
                </a:solidFill>
                <a:effectLst/>
                <a:uLnTx/>
                <a:uFillTx/>
                <a:latin typeface="Calibri"/>
                <a:ea typeface="+mn-ea"/>
                <a:cs typeface="+mn-cs"/>
              </a:rPr>
              <a:t>2</a:t>
            </a:r>
          </a:p>
        </p:txBody>
      </p:sp>
      <p:sp>
        <p:nvSpPr>
          <p:cNvPr id="25613" name="Rectangle 7"/>
          <p:cNvSpPr>
            <a:spLocks noChangeArrowheads="1"/>
          </p:cNvSpPr>
          <p:nvPr>
            <p:custDataLst>
              <p:tags r:id="rId3"/>
            </p:custDataLst>
          </p:nvPr>
        </p:nvSpPr>
        <p:spPr bwMode="auto">
          <a:xfrm>
            <a:off x="265807" y="2889312"/>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srgbClr val="585858"/>
                </a:solidFill>
                <a:effectLst/>
                <a:uLnTx/>
                <a:uFillTx/>
                <a:latin typeface="Calibri"/>
                <a:ea typeface="+mn-ea"/>
                <a:cs typeface="+mn-cs"/>
              </a:rPr>
              <a:t>3</a:t>
            </a:r>
          </a:p>
        </p:txBody>
      </p:sp>
      <p:sp>
        <p:nvSpPr>
          <p:cNvPr id="25614" name="Rectangle 8"/>
          <p:cNvSpPr>
            <a:spLocks noChangeArrowheads="1"/>
          </p:cNvSpPr>
          <p:nvPr>
            <p:custDataLst>
              <p:tags r:id="rId4"/>
            </p:custDataLst>
          </p:nvPr>
        </p:nvSpPr>
        <p:spPr bwMode="auto">
          <a:xfrm>
            <a:off x="754757" y="2443755"/>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white"/>
                </a:solidFill>
                <a:effectLst/>
                <a:uLnTx/>
                <a:uFillTx/>
                <a:latin typeface="Calibri"/>
                <a:ea typeface="+mn-ea"/>
                <a:cs typeface="+mn-cs"/>
              </a:rPr>
              <a:t>Procedimiento </a:t>
            </a:r>
            <a:r>
              <a:rPr kumimoji="0" lang="es-ES" altLang="en-US" sz="1800" b="1" i="0" u="none" strike="noStrike" kern="1200" cap="none" spc="0" normalizeH="0" baseline="0" noProof="0" dirty="0">
                <a:ln>
                  <a:noFill/>
                </a:ln>
                <a:solidFill>
                  <a:prstClr val="white"/>
                </a:solidFill>
                <a:effectLst/>
                <a:uLnTx/>
                <a:uFillTx/>
                <a:latin typeface="Calibri"/>
                <a:ea typeface="+mn-ea"/>
                <a:cs typeface="+mn-cs"/>
              </a:rPr>
              <a:t>contencioso-administrativo</a:t>
            </a:r>
            <a:r>
              <a:rPr kumimoji="0" lang="en-US" altLang="en-US" sz="1800" b="1" i="0" u="none" strike="noStrike" kern="1200" cap="none" spc="0" normalizeH="0" baseline="0" noProof="0" dirty="0">
                <a:ln>
                  <a:noFill/>
                </a:ln>
                <a:solidFill>
                  <a:prstClr val="white"/>
                </a:solidFill>
                <a:effectLst/>
                <a:uLnTx/>
                <a:uFillTx/>
                <a:latin typeface="Calibri"/>
                <a:ea typeface="+mn-ea"/>
                <a:cs typeface="+mn-cs"/>
              </a:rPr>
              <a:t>.</a:t>
            </a:r>
          </a:p>
        </p:txBody>
      </p:sp>
      <p:sp>
        <p:nvSpPr>
          <p:cNvPr id="25615" name="Rectangle 9"/>
          <p:cNvSpPr>
            <a:spLocks noChangeArrowheads="1"/>
          </p:cNvSpPr>
          <p:nvPr>
            <p:custDataLst>
              <p:tags r:id="rId5"/>
            </p:custDataLst>
          </p:nvPr>
        </p:nvSpPr>
        <p:spPr bwMode="auto">
          <a:xfrm>
            <a:off x="721491" y="4293757"/>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altLang="en-US" sz="1800" b="1" i="0" u="none" strike="noStrike" kern="1200" cap="none" spc="0" normalizeH="0" baseline="0" noProof="0" dirty="0">
                <a:ln>
                  <a:noFill/>
                </a:ln>
                <a:solidFill>
                  <a:prstClr val="white"/>
                </a:solidFill>
                <a:effectLst/>
                <a:uLnTx/>
                <a:uFillTx/>
                <a:latin typeface="Calibri"/>
                <a:ea typeface="+mn-ea"/>
                <a:cs typeface="+mn-cs"/>
              </a:rPr>
              <a:t>Tributación de las Entidades Locales.</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5616" name="Rectangle 10"/>
          <p:cNvSpPr>
            <a:spLocks noChangeArrowheads="1"/>
          </p:cNvSpPr>
          <p:nvPr>
            <p:custDataLst>
              <p:tags r:id="rId6"/>
            </p:custDataLst>
          </p:nvPr>
        </p:nvSpPr>
        <p:spPr bwMode="auto">
          <a:xfrm>
            <a:off x="754757" y="1989584"/>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white"/>
                </a:solidFill>
                <a:effectLst/>
                <a:uLnTx/>
                <a:uFillTx/>
                <a:latin typeface="Calibri"/>
                <a:ea typeface="+mn-ea"/>
                <a:cs typeface="+mn-cs"/>
              </a:rPr>
              <a:t>Introducción.</a:t>
            </a:r>
          </a:p>
        </p:txBody>
      </p:sp>
      <p:sp>
        <p:nvSpPr>
          <p:cNvPr id="19" name="Rectangle 5"/>
          <p:cNvSpPr>
            <a:spLocks noChangeArrowheads="1"/>
          </p:cNvSpPr>
          <p:nvPr>
            <p:custDataLst>
              <p:tags r:id="rId7"/>
            </p:custDataLst>
          </p:nvPr>
        </p:nvSpPr>
        <p:spPr bwMode="auto">
          <a:xfrm>
            <a:off x="265807" y="3339176"/>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srgbClr val="585858"/>
                </a:solidFill>
                <a:effectLst/>
                <a:uLnTx/>
                <a:uFillTx/>
                <a:latin typeface="Calibri"/>
                <a:ea typeface="+mn-ea"/>
                <a:cs typeface="+mn-cs"/>
              </a:rPr>
              <a:t>4</a:t>
            </a:r>
          </a:p>
        </p:txBody>
      </p:sp>
      <p:sp>
        <p:nvSpPr>
          <p:cNvPr id="20" name="Rectangle 10"/>
          <p:cNvSpPr>
            <a:spLocks noChangeArrowheads="1"/>
          </p:cNvSpPr>
          <p:nvPr>
            <p:custDataLst>
              <p:tags r:id="rId8"/>
            </p:custDataLst>
          </p:nvPr>
        </p:nvSpPr>
        <p:spPr bwMode="auto">
          <a:xfrm>
            <a:off x="754757" y="291052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white"/>
                </a:solidFill>
                <a:effectLst/>
                <a:uLnTx/>
                <a:uFillTx/>
                <a:latin typeface="Calibri"/>
                <a:ea typeface="+mn-ea"/>
                <a:cs typeface="+mn-cs"/>
              </a:rPr>
              <a:t>Procedimientos tributaries.</a:t>
            </a:r>
          </a:p>
        </p:txBody>
      </p:sp>
      <p:sp>
        <p:nvSpPr>
          <p:cNvPr id="21" name="Text Box 1"/>
          <p:cNvSpPr txBox="1">
            <a:spLocks noChangeArrowheads="1"/>
          </p:cNvSpPr>
          <p:nvPr/>
        </p:nvSpPr>
        <p:spPr bwMode="auto">
          <a:xfrm>
            <a:off x="1835696" y="853060"/>
            <a:ext cx="5248880" cy="327269"/>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marL="0" marR="0" lvl="0" indent="0" algn="ctr" defTabSz="914400" rtl="0" eaLnBrk="1" fontAlgn="auto" latinLnBrk="0" hangingPunct="1">
              <a:lnSpc>
                <a:spcPts val="2663"/>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rPr>
              <a:t>Índice</a:t>
            </a:r>
          </a:p>
        </p:txBody>
      </p:sp>
      <p:sp>
        <p:nvSpPr>
          <p:cNvPr id="16" name="Rectangle 5"/>
          <p:cNvSpPr>
            <a:spLocks noChangeArrowheads="1"/>
          </p:cNvSpPr>
          <p:nvPr>
            <p:custDataLst>
              <p:tags r:id="rId9"/>
            </p:custDataLst>
          </p:nvPr>
        </p:nvSpPr>
        <p:spPr bwMode="auto">
          <a:xfrm>
            <a:off x="265807" y="3802227"/>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5</a:t>
            </a:r>
          </a:p>
        </p:txBody>
      </p:sp>
      <p:sp>
        <p:nvSpPr>
          <p:cNvPr id="23" name="Rectangle 5"/>
          <p:cNvSpPr>
            <a:spLocks noChangeArrowheads="1"/>
          </p:cNvSpPr>
          <p:nvPr>
            <p:custDataLst>
              <p:tags r:id="rId10"/>
            </p:custDataLst>
          </p:nvPr>
        </p:nvSpPr>
        <p:spPr bwMode="auto">
          <a:xfrm>
            <a:off x="265807" y="4265278"/>
            <a:ext cx="381000" cy="421502"/>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6</a:t>
            </a:r>
          </a:p>
        </p:txBody>
      </p:sp>
      <p:sp>
        <p:nvSpPr>
          <p:cNvPr id="17" name="Rectangle 10"/>
          <p:cNvSpPr>
            <a:spLocks noChangeArrowheads="1"/>
          </p:cNvSpPr>
          <p:nvPr>
            <p:custDataLst>
              <p:tags r:id="rId11"/>
            </p:custDataLst>
          </p:nvPr>
        </p:nvSpPr>
        <p:spPr bwMode="auto">
          <a:xfrm>
            <a:off x="736636" y="3364788"/>
            <a:ext cx="8032285" cy="394187"/>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white"/>
                </a:solidFill>
                <a:effectLst/>
                <a:uLnTx/>
                <a:uFillTx/>
                <a:latin typeface="Calibri"/>
                <a:ea typeface="+mn-ea"/>
                <a:cs typeface="+mn-cs"/>
              </a:rPr>
              <a:t>Impuestos estatales.</a:t>
            </a:r>
          </a:p>
        </p:txBody>
      </p:sp>
      <p:sp>
        <p:nvSpPr>
          <p:cNvPr id="18" name="Rectangle 10"/>
          <p:cNvSpPr>
            <a:spLocks noChangeArrowheads="1"/>
          </p:cNvSpPr>
          <p:nvPr>
            <p:custDataLst>
              <p:tags r:id="rId12"/>
            </p:custDataLst>
          </p:nvPr>
        </p:nvSpPr>
        <p:spPr bwMode="auto">
          <a:xfrm>
            <a:off x="758137" y="383586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white"/>
                </a:solidFill>
                <a:effectLst/>
                <a:uLnTx/>
                <a:uFillTx/>
                <a:latin typeface="Calibri"/>
                <a:ea typeface="+mn-ea"/>
                <a:cs typeface="+mn-cs"/>
              </a:rPr>
              <a:t>Impuestos cedidos a las Comunidades Autónomas.</a:t>
            </a:r>
          </a:p>
        </p:txBody>
      </p:sp>
    </p:spTree>
    <p:extLst>
      <p:ext uri="{BB962C8B-B14F-4D97-AF65-F5344CB8AC3E}">
        <p14:creationId xmlns:p14="http://schemas.microsoft.com/office/powerpoint/2010/main" val="2983103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ATS de </a:t>
            </a:r>
            <a:r>
              <a:rPr lang="es-ES" sz="2800" b="1" dirty="0" smtClean="0"/>
              <a:t>15</a:t>
            </a:r>
            <a:r>
              <a:rPr lang="es-ES" sz="2800" b="1" dirty="0" smtClean="0"/>
              <a:t> </a:t>
            </a:r>
            <a:r>
              <a:rPr lang="es-ES" sz="2800" b="1" dirty="0"/>
              <a:t>de junio de 2022 (</a:t>
            </a:r>
            <a:r>
              <a:rPr lang="es-ES" sz="2800" b="1" dirty="0" smtClean="0"/>
              <a:t>5250/2021</a:t>
            </a:r>
            <a:r>
              <a:rPr lang="es-ES" sz="2800" b="1" dirty="0"/>
              <a:t>; ECLI:ES:TS:2022:10110A)</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30</a:t>
            </a:fld>
            <a:endParaRPr lang="es-ES"/>
          </a:p>
        </p:txBody>
      </p:sp>
      <p:sp>
        <p:nvSpPr>
          <p:cNvPr id="4" name="Rectángulo 3"/>
          <p:cNvSpPr/>
          <p:nvPr/>
        </p:nvSpPr>
        <p:spPr>
          <a:xfrm>
            <a:off x="683568" y="1827828"/>
            <a:ext cx="7704856" cy="4893647"/>
          </a:xfrm>
          <a:prstGeom prst="rect">
            <a:avLst/>
          </a:prstGeom>
        </p:spPr>
        <p:txBody>
          <a:bodyPr wrap="square">
            <a:spAutoFit/>
          </a:bodyPr>
          <a:lstStyle/>
          <a:p>
            <a:pPr algn="just"/>
            <a:r>
              <a:rPr lang="es-ES" sz="2400" dirty="0"/>
              <a:t>Determinar si, en un caso como el presente, en el que una contribuyente del IRPF no computa en la base imponible del impuesto los rendimientos de capital mobiliario derivados de un préstamo efectuado a una sociedad que ha sido absorbida por otra que era, al mismo tiempo, deudora de aquella contribuyente del IRPF y se convierten, como consecuencia de ello, en acreedores y deudores simultáneos y recíprocos, resulta posible apreciar, a los efectos del procedimiento sancionador instruido por la falta de pago derivado de lo anterior, la concurrencia de un supuesto de interpretación razonable de la norma previsto en el artículo 179.2.d) LGT, sin necesidad de aportar prueba que acredite la compensación alegada.</a:t>
            </a:r>
          </a:p>
        </p:txBody>
      </p:sp>
    </p:spTree>
    <p:extLst>
      <p:ext uri="{BB962C8B-B14F-4D97-AF65-F5344CB8AC3E}">
        <p14:creationId xmlns:p14="http://schemas.microsoft.com/office/powerpoint/2010/main" val="1851266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ATS 15 de junio de 2022 (RCA/6723/2021; ECLI:ES:TS:2022:9366A )</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31</a:t>
            </a:fld>
            <a:endParaRPr lang="es-ES"/>
          </a:p>
        </p:txBody>
      </p:sp>
      <p:sp>
        <p:nvSpPr>
          <p:cNvPr id="5" name="Rectángulo 4"/>
          <p:cNvSpPr/>
          <p:nvPr/>
        </p:nvSpPr>
        <p:spPr>
          <a:xfrm>
            <a:off x="457200" y="2564904"/>
            <a:ext cx="8075240" cy="1938992"/>
          </a:xfrm>
          <a:prstGeom prst="rect">
            <a:avLst/>
          </a:prstGeom>
        </p:spPr>
        <p:txBody>
          <a:bodyPr wrap="square">
            <a:spAutoFit/>
          </a:bodyPr>
          <a:lstStyle/>
          <a:p>
            <a:pPr algn="just"/>
            <a:r>
              <a:rPr lang="es-ES" sz="2000" dirty="0"/>
              <a:t>2.1. Determinar si, conforme al artículo 66 del Reglamento General de Inspección Tributaria (actual artículo 250 de la Ley General Tributaria), la Administración tributaria puede iniciar o continuar un procedimiento sancionador administrativo cuando el órgano jurisdiccional penal haya dictado resolución en la que, aun considerando acreditada la comisión del delito, se declara prescrita la responsabilidad criminal por prescripción.</a:t>
            </a:r>
          </a:p>
        </p:txBody>
      </p:sp>
    </p:spTree>
    <p:extLst>
      <p:ext uri="{BB962C8B-B14F-4D97-AF65-F5344CB8AC3E}">
        <p14:creationId xmlns:p14="http://schemas.microsoft.com/office/powerpoint/2010/main" val="1599684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32</a:t>
            </a:fld>
            <a:endParaRPr lang="es-ES"/>
          </a:p>
        </p:txBody>
      </p:sp>
      <p:sp>
        <p:nvSpPr>
          <p:cNvPr id="4" name="Rectángulo 3"/>
          <p:cNvSpPr/>
          <p:nvPr/>
        </p:nvSpPr>
        <p:spPr>
          <a:xfrm>
            <a:off x="827584" y="879878"/>
            <a:ext cx="7571184" cy="5632311"/>
          </a:xfrm>
          <a:prstGeom prst="rect">
            <a:avLst/>
          </a:prstGeom>
        </p:spPr>
        <p:txBody>
          <a:bodyPr wrap="square">
            <a:spAutoFit/>
          </a:bodyPr>
          <a:lstStyle/>
          <a:p>
            <a:pPr algn="just"/>
            <a:r>
              <a:rPr lang="es-ES" sz="2400" dirty="0"/>
              <a:t>2.2. Aclarar, matizar, precisar o, en su caso, corregir la jurisprudencia sobre el principio non bis in </a:t>
            </a:r>
            <a:r>
              <a:rPr lang="es-ES" sz="2400" dirty="0" err="1"/>
              <a:t>idem</a:t>
            </a:r>
            <a:r>
              <a:rPr lang="es-ES" sz="2400" dirty="0"/>
              <a:t> en su vertiente procedimental a la luz de la doctrina jurisprudencial del Tribunal Europeo de Derechos Humanos y del Tribunal de Justicia de la Unión Europea y, en particular, aclarar si resulta posible, en todo caso, la iniciación o continuación de un procedimiento sancionador administrativo tras no apreciar el tribunal penal la existencia de delito o, por el contrario, </a:t>
            </a:r>
            <a:r>
              <a:rPr lang="es-ES" sz="2400" b="1" dirty="0">
                <a:solidFill>
                  <a:srgbClr val="FF0000"/>
                </a:solidFill>
              </a:rPr>
              <a:t>si resulta imperativo verificar que la infracción o sanción administrativa no tiene naturaleza penal </a:t>
            </a:r>
            <a:r>
              <a:rPr lang="es-ES" sz="2400" dirty="0"/>
              <a:t>y, en su caso, la compatibilidad de la dualidad del procedimiento penal y administrativo con el principio non bis in </a:t>
            </a:r>
            <a:r>
              <a:rPr lang="es-ES" sz="2400" dirty="0" err="1"/>
              <a:t>idem</a:t>
            </a:r>
            <a:r>
              <a:rPr lang="es-ES" sz="2400" dirty="0"/>
              <a:t> conforme la doctrina del Tribunal Europeo de Derechos Humanos y del Tribunal de Justicia de la Unión Europea.</a:t>
            </a:r>
          </a:p>
        </p:txBody>
      </p:sp>
    </p:spTree>
    <p:extLst>
      <p:ext uri="{BB962C8B-B14F-4D97-AF65-F5344CB8AC3E}">
        <p14:creationId xmlns:p14="http://schemas.microsoft.com/office/powerpoint/2010/main" val="3458034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es-ES" sz="2800" b="1" dirty="0"/>
              <a:t>ATS </a:t>
            </a:r>
            <a:r>
              <a:rPr lang="es-ES" sz="2800" b="1" dirty="0" smtClean="0"/>
              <a:t>de 23 </a:t>
            </a:r>
            <a:r>
              <a:rPr lang="es-ES" sz="2800" b="1" dirty="0"/>
              <a:t>noviembre de </a:t>
            </a:r>
            <a:r>
              <a:rPr lang="es-ES" sz="2800" b="1" dirty="0" smtClean="0"/>
              <a:t>2022 (RCA/2847/2022</a:t>
            </a:r>
            <a:r>
              <a:rPr lang="es-ES" sz="2800" b="1" dirty="0"/>
              <a:t>; </a:t>
            </a:r>
            <a:r>
              <a:rPr lang="es-ES" sz="2800" b="1" dirty="0" smtClean="0"/>
              <a:t>2847/2022) </a:t>
            </a:r>
            <a:endParaRPr lang="es-ES" sz="2800" b="1" dirty="0"/>
          </a:p>
        </p:txBody>
      </p:sp>
      <p:sp>
        <p:nvSpPr>
          <p:cNvPr id="2" name="Marcador de número de diapositiva 1"/>
          <p:cNvSpPr>
            <a:spLocks noGrp="1"/>
          </p:cNvSpPr>
          <p:nvPr>
            <p:ph type="sldNum" sz="quarter" idx="12"/>
          </p:nvPr>
        </p:nvSpPr>
        <p:spPr/>
        <p:txBody>
          <a:bodyPr/>
          <a:lstStyle/>
          <a:p>
            <a:fld id="{3DFA25DD-77D4-4293-AE16-4250C883137C}" type="slidenum">
              <a:rPr lang="es-ES" smtClean="0"/>
              <a:t>33</a:t>
            </a:fld>
            <a:endParaRPr lang="es-ES"/>
          </a:p>
        </p:txBody>
      </p:sp>
      <p:sp>
        <p:nvSpPr>
          <p:cNvPr id="3" name="Rectángulo 2"/>
          <p:cNvSpPr/>
          <p:nvPr/>
        </p:nvSpPr>
        <p:spPr>
          <a:xfrm>
            <a:off x="611560" y="2204864"/>
            <a:ext cx="7632848" cy="2246769"/>
          </a:xfrm>
          <a:prstGeom prst="rect">
            <a:avLst/>
          </a:prstGeom>
        </p:spPr>
        <p:txBody>
          <a:bodyPr wrap="square">
            <a:spAutoFit/>
          </a:bodyPr>
          <a:lstStyle/>
          <a:p>
            <a:pPr algn="just"/>
            <a:r>
              <a:rPr lang="es-ES" sz="2000" dirty="0"/>
              <a:t>Determinar si es posible iniciar un nuevo procedimiento sancionador y dictar un nuevo acuerdo sancionador, en atención al principio non bis in </a:t>
            </a:r>
            <a:r>
              <a:rPr lang="es-ES" sz="2000" dirty="0" err="1"/>
              <a:t>idem</a:t>
            </a:r>
            <a:r>
              <a:rPr lang="es-ES" sz="2000" dirty="0"/>
              <a:t> en su vertiente procesal, en aquellos supuestos en los que se ha anulado un primer acuerdo sancionador como consecuencia de la anulación, por motivos formales, de la liquidación de la que trae causa la sanción y sin que se hayan analizado ni considerado otros motivos para la anulación del primer acuerdo sancionador.</a:t>
            </a:r>
          </a:p>
        </p:txBody>
      </p:sp>
    </p:spTree>
    <p:extLst>
      <p:ext uri="{BB962C8B-B14F-4D97-AF65-F5344CB8AC3E}">
        <p14:creationId xmlns:p14="http://schemas.microsoft.com/office/powerpoint/2010/main" val="872387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t>ATS 12 </a:t>
            </a:r>
            <a:r>
              <a:rPr lang="es-ES" sz="2800" b="1" dirty="0"/>
              <a:t>de enero de 2023 (RCA/981/2021; ECLI:ES:TS:2023:644A)</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34</a:t>
            </a:fld>
            <a:endParaRPr lang="es-ES"/>
          </a:p>
        </p:txBody>
      </p:sp>
      <p:sp>
        <p:nvSpPr>
          <p:cNvPr id="4" name="Rectángulo 3"/>
          <p:cNvSpPr/>
          <p:nvPr/>
        </p:nvSpPr>
        <p:spPr>
          <a:xfrm>
            <a:off x="179512" y="2348880"/>
            <a:ext cx="8507288" cy="2677656"/>
          </a:xfrm>
          <a:prstGeom prst="rect">
            <a:avLst/>
          </a:prstGeom>
        </p:spPr>
        <p:txBody>
          <a:bodyPr wrap="square">
            <a:spAutoFit/>
          </a:bodyPr>
          <a:lstStyle/>
          <a:p>
            <a:pPr algn="just"/>
            <a:r>
              <a:rPr lang="es-ES" sz="2800" dirty="0"/>
              <a:t>Precisar que la cuestión en la que entendemos que existe interés casacional objetivo para la formación de jurisprudencia es la relativa a la determinación de la naturaleza y efectos del acto administrativo que finaliza el procedimiento ordinario de inspección y acuerda la liquidación vinculada a delito.</a:t>
            </a:r>
          </a:p>
        </p:txBody>
      </p:sp>
    </p:spTree>
    <p:extLst>
      <p:ext uri="{BB962C8B-B14F-4D97-AF65-F5344CB8AC3E}">
        <p14:creationId xmlns:p14="http://schemas.microsoft.com/office/powerpoint/2010/main" val="5791839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35</a:t>
            </a:fld>
            <a:endParaRPr lang="en-GB" altLang="en-US" dirty="0">
              <a:solidFill>
                <a:srgbClr val="585858"/>
              </a:solidFill>
            </a:endParaRPr>
          </a:p>
        </p:txBody>
      </p:sp>
      <p:sp>
        <p:nvSpPr>
          <p:cNvPr id="25612" name="Rectangle 6"/>
          <p:cNvSpPr>
            <a:spLocks noChangeArrowheads="1"/>
          </p:cNvSpPr>
          <p:nvPr>
            <p:custDataLst>
              <p:tags r:id="rId1"/>
            </p:custDataLst>
          </p:nvPr>
        </p:nvSpPr>
        <p:spPr bwMode="auto">
          <a:xfrm>
            <a:off x="323528" y="3232417"/>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3.2</a:t>
            </a:r>
          </a:p>
        </p:txBody>
      </p:sp>
      <p:sp>
        <p:nvSpPr>
          <p:cNvPr id="25614" name="Rectangle 8"/>
          <p:cNvSpPr>
            <a:spLocks noChangeArrowheads="1"/>
          </p:cNvSpPr>
          <p:nvPr>
            <p:custDataLst>
              <p:tags r:id="rId2"/>
            </p:custDataLst>
          </p:nvPr>
        </p:nvSpPr>
        <p:spPr bwMode="auto">
          <a:xfrm>
            <a:off x="827584" y="321297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s-ES" altLang="en-US" b="1" dirty="0" smtClean="0">
                <a:solidFill>
                  <a:schemeClr val="tx1"/>
                </a:solidFill>
              </a:rPr>
              <a:t>Recargo por presentación extemporánea.</a:t>
            </a:r>
            <a:endParaRPr lang="en-US" altLang="en-US" b="1" dirty="0">
              <a:solidFill>
                <a:schemeClr val="tx1"/>
              </a:solidFill>
            </a:endParaRPr>
          </a:p>
        </p:txBody>
      </p:sp>
      <p:sp>
        <p:nvSpPr>
          <p:cNvPr id="21" name="Text Box 1"/>
          <p:cNvSpPr txBox="1">
            <a:spLocks noChangeArrowheads="1"/>
          </p:cNvSpPr>
          <p:nvPr/>
        </p:nvSpPr>
        <p:spPr bwMode="auto">
          <a:xfrm>
            <a:off x="1835696" y="1039933"/>
            <a:ext cx="5248880"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3. Procedimientos tributarios</a:t>
            </a:r>
          </a:p>
        </p:txBody>
      </p:sp>
    </p:spTree>
    <p:extLst>
      <p:ext uri="{BB962C8B-B14F-4D97-AF65-F5344CB8AC3E}">
        <p14:creationId xmlns:p14="http://schemas.microsoft.com/office/powerpoint/2010/main" val="1372227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800" b="1" dirty="0"/>
              <a:t>ATS 20 de julio de 2022 (RCA/747/2022; ECLI:ES:TS:2022:12081A)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36</a:t>
            </a:fld>
            <a:endParaRPr lang="en-GB"/>
          </a:p>
        </p:txBody>
      </p:sp>
      <p:sp>
        <p:nvSpPr>
          <p:cNvPr id="6" name="Rectángulo 5"/>
          <p:cNvSpPr/>
          <p:nvPr/>
        </p:nvSpPr>
        <p:spPr>
          <a:xfrm>
            <a:off x="323528" y="1988840"/>
            <a:ext cx="8208912" cy="4401205"/>
          </a:xfrm>
          <a:prstGeom prst="rect">
            <a:avLst/>
          </a:prstGeom>
        </p:spPr>
        <p:txBody>
          <a:bodyPr wrap="square">
            <a:spAutoFit/>
          </a:bodyPr>
          <a:lstStyle/>
          <a:p>
            <a:pPr algn="just"/>
            <a:r>
              <a:rPr lang="es-ES" sz="2000" dirty="0"/>
              <a:t>Primero: Aclarar si, en aplicación del artículo 6 del CEDH, los recargos tributarios, en general, y el recargo por declaración extemporánea sin requerimiento previo, en particular, tienen naturaleza sancionadora.</a:t>
            </a:r>
          </a:p>
          <a:p>
            <a:pPr algn="just"/>
            <a:endParaRPr lang="es-ES" sz="2000" dirty="0"/>
          </a:p>
          <a:p>
            <a:pPr algn="just"/>
            <a:r>
              <a:rPr lang="es-ES" sz="2000" dirty="0" smtClean="0"/>
              <a:t>Segundo</a:t>
            </a:r>
            <a:r>
              <a:rPr lang="es-ES" sz="2000" dirty="0"/>
              <a:t>: Esclarecer si, estando concluso para votación y fallo un procedimiento contencioso-administrativo, el órgano jurisdiccional ha de aplicar de oficio una disposición transitoria que impone la aplicación retroactiva de un recargo exigido, siempre que su aplicación resulte más favorable para el obligado tributario y el recargo no haya adquirido firmeza; o, por el contario, resulta exigible que el recurrente solicite la subsanación de la falta o transgresión mediante el oportuno complemento de la sentencia o, en su caso, que plantee la exigencia de su aplicación mediante el correspondiente incidente de nulidad de actuaciones o, en caso de responder afirmativamente a la primera cuestión, en vía de ejecución de sentencia.</a:t>
            </a:r>
          </a:p>
        </p:txBody>
      </p:sp>
    </p:spTree>
    <p:extLst>
      <p:ext uri="{BB962C8B-B14F-4D97-AF65-F5344CB8AC3E}">
        <p14:creationId xmlns:p14="http://schemas.microsoft.com/office/powerpoint/2010/main" val="25992047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37</a:t>
            </a:fld>
            <a:endParaRPr lang="en-GB" altLang="en-US" dirty="0">
              <a:solidFill>
                <a:srgbClr val="585858"/>
              </a:solidFill>
            </a:endParaRPr>
          </a:p>
        </p:txBody>
      </p:sp>
      <p:sp>
        <p:nvSpPr>
          <p:cNvPr id="25613" name="Rectangle 7"/>
          <p:cNvSpPr>
            <a:spLocks noChangeArrowheads="1"/>
          </p:cNvSpPr>
          <p:nvPr>
            <p:custDataLst>
              <p:tags r:id="rId1"/>
            </p:custDataLst>
          </p:nvPr>
        </p:nvSpPr>
        <p:spPr bwMode="auto">
          <a:xfrm>
            <a:off x="265807" y="2889312"/>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3.3</a:t>
            </a:r>
          </a:p>
        </p:txBody>
      </p:sp>
      <p:sp>
        <p:nvSpPr>
          <p:cNvPr id="25615" name="Rectangle 9"/>
          <p:cNvSpPr>
            <a:spLocks noChangeArrowheads="1"/>
          </p:cNvSpPr>
          <p:nvPr>
            <p:custDataLst>
              <p:tags r:id="rId2"/>
            </p:custDataLst>
          </p:nvPr>
        </p:nvSpPr>
        <p:spPr bwMode="auto">
          <a:xfrm>
            <a:off x="754757" y="288931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Derivación de responsabilidad </a:t>
            </a:r>
            <a:r>
              <a:rPr lang="en-GB" altLang="en-US" b="1" dirty="0" smtClean="0">
                <a:solidFill>
                  <a:schemeClr val="tx1"/>
                </a:solidFill>
              </a:rPr>
              <a:t>solidaria.</a:t>
            </a:r>
            <a:endParaRPr lang="en-GB" altLang="en-US" b="1" dirty="0">
              <a:solidFill>
                <a:schemeClr val="tx1"/>
              </a:solidFill>
            </a:endParaRPr>
          </a:p>
        </p:txBody>
      </p:sp>
      <p:sp>
        <p:nvSpPr>
          <p:cNvPr id="21" name="Text Box 1"/>
          <p:cNvSpPr txBox="1">
            <a:spLocks noChangeArrowheads="1"/>
          </p:cNvSpPr>
          <p:nvPr/>
        </p:nvSpPr>
        <p:spPr bwMode="auto">
          <a:xfrm>
            <a:off x="1835696" y="1039933"/>
            <a:ext cx="5248880"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3. Procedimientos tributarios</a:t>
            </a:r>
          </a:p>
        </p:txBody>
      </p:sp>
    </p:spTree>
    <p:extLst>
      <p:ext uri="{BB962C8B-B14F-4D97-AF65-F5344CB8AC3E}">
        <p14:creationId xmlns:p14="http://schemas.microsoft.com/office/powerpoint/2010/main" val="2029014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ES" sz="2800" b="1" dirty="0" smtClean="0"/>
              <a:t>ATS de 3 </a:t>
            </a:r>
            <a:r>
              <a:rPr lang="es-ES" sz="2800" b="1" dirty="0"/>
              <a:t>de noviembre de 2022 (RCA/999/2022; ECLI:ES:TS:2022:15530A)</a:t>
            </a:r>
            <a:br>
              <a:rPr lang="es-ES" sz="2800" b="1" dirty="0"/>
            </a:br>
            <a:r>
              <a:rPr lang="es-ES" sz="2800" b="1" dirty="0" smtClean="0"/>
              <a:t>ATS 6 </a:t>
            </a:r>
            <a:r>
              <a:rPr lang="es-ES" sz="2800" b="1" dirty="0"/>
              <a:t>de julio de 2022 (RCA/6669/2021; ECLI:ES:TS:2022:10570A)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38</a:t>
            </a:fld>
            <a:endParaRPr lang="en-GB"/>
          </a:p>
        </p:txBody>
      </p:sp>
      <p:sp>
        <p:nvSpPr>
          <p:cNvPr id="6" name="Rectángulo 5"/>
          <p:cNvSpPr/>
          <p:nvPr/>
        </p:nvSpPr>
        <p:spPr>
          <a:xfrm>
            <a:off x="323528" y="1844824"/>
            <a:ext cx="8136904" cy="4893647"/>
          </a:xfrm>
          <a:prstGeom prst="rect">
            <a:avLst/>
          </a:prstGeom>
        </p:spPr>
        <p:txBody>
          <a:bodyPr wrap="square">
            <a:spAutoFit/>
          </a:bodyPr>
          <a:lstStyle/>
          <a:p>
            <a:pPr algn="just"/>
            <a:r>
              <a:rPr lang="es-ES" sz="2400" dirty="0"/>
              <a:t>2.1.  Determinar si, el cómputo del plazo de prescripción para exigir la obligación de pago a los responsables solidarios puede ser interrumpido por actuaciones realizadas frente al deudor principal o frente al obligado respecto de cuyas deudas se deriva la responsabilidad.</a:t>
            </a:r>
          </a:p>
          <a:p>
            <a:pPr algn="just"/>
            <a:r>
              <a:rPr lang="es-ES" sz="2400" dirty="0"/>
              <a:t>	</a:t>
            </a:r>
          </a:p>
          <a:p>
            <a:pPr algn="just"/>
            <a:r>
              <a:rPr lang="es-ES" sz="2400" dirty="0" smtClean="0"/>
              <a:t>2.2</a:t>
            </a:r>
            <a:r>
              <a:rPr lang="es-ES" sz="2400" dirty="0"/>
              <a:t>.  En el caso de que la respuesta a la anterior pregunta fuera afirmativa aclarar si; la regulación de la prescripción tributaria contenida en los  artículos 66 ,  67  y  68 de la LGT  en relación con los responsables solidarios es compatible con el principio de seguridad jurídica consagrado en el  artículo 9.3 de la CE , y con el principio de buena regulación, positivizado actualmente en el  artículo 129 de la Ley 39/2015 .</a:t>
            </a:r>
          </a:p>
        </p:txBody>
      </p:sp>
    </p:spTree>
    <p:extLst>
      <p:ext uri="{BB962C8B-B14F-4D97-AF65-F5344CB8AC3E}">
        <p14:creationId xmlns:p14="http://schemas.microsoft.com/office/powerpoint/2010/main" val="2638333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b="1" dirty="0"/>
              <a:t>ATS 9 de febrero de 2022 (RCA/3001/2021; ECLI:ES:TS:2022:1432A)</a:t>
            </a:r>
            <a:br>
              <a:rPr lang="es-ES" sz="2000" b="1" dirty="0"/>
            </a:br>
            <a:r>
              <a:rPr lang="es-ES" sz="2000" b="1" dirty="0"/>
              <a:t>ATS 9 de febrero de 2022 (</a:t>
            </a:r>
            <a:r>
              <a:rPr lang="es-ES" sz="2000" b="1" dirty="0" smtClean="0"/>
              <a:t>RCA/3005/2021</a:t>
            </a:r>
            <a:r>
              <a:rPr lang="es-ES" sz="2000" b="1" dirty="0"/>
              <a:t>; </a:t>
            </a:r>
            <a:r>
              <a:rPr lang="es-ES" sz="2000" b="1" dirty="0" smtClean="0"/>
              <a:t>ECLI:ES:TS:2022:1434A)</a:t>
            </a:r>
            <a:endParaRPr lang="es-ES" sz="2000" b="1" dirty="0"/>
          </a:p>
        </p:txBody>
      </p:sp>
      <p:sp>
        <p:nvSpPr>
          <p:cNvPr id="3" name="Marcador de número de diapositiva 2"/>
          <p:cNvSpPr>
            <a:spLocks noGrp="1"/>
          </p:cNvSpPr>
          <p:nvPr>
            <p:ph type="sldNum" sz="quarter" idx="12"/>
          </p:nvPr>
        </p:nvSpPr>
        <p:spPr/>
        <p:txBody>
          <a:bodyPr/>
          <a:lstStyle/>
          <a:p>
            <a:fld id="{3DFA25DD-77D4-4293-AE16-4250C883137C}" type="slidenum">
              <a:rPr lang="es-ES" smtClean="0"/>
              <a:t>39</a:t>
            </a:fld>
            <a:endParaRPr lang="es-ES"/>
          </a:p>
        </p:txBody>
      </p:sp>
      <p:sp>
        <p:nvSpPr>
          <p:cNvPr id="4" name="Rectángulo 3"/>
          <p:cNvSpPr/>
          <p:nvPr/>
        </p:nvSpPr>
        <p:spPr>
          <a:xfrm>
            <a:off x="323528" y="2132856"/>
            <a:ext cx="8136904" cy="4154984"/>
          </a:xfrm>
          <a:prstGeom prst="rect">
            <a:avLst/>
          </a:prstGeom>
        </p:spPr>
        <p:txBody>
          <a:bodyPr wrap="square">
            <a:spAutoFit/>
          </a:bodyPr>
          <a:lstStyle/>
          <a:p>
            <a:pPr algn="just"/>
            <a:r>
              <a:rPr lang="es-ES" sz="2400" dirty="0"/>
              <a:t>Determinar si el mero hecho de aceptar la distribución de dividendos acordados por la junta de accionistas -por un accionista que no asiste a la junta, no ejerce su derecho a ser informado y no impugna el acuerdo social-, puede constituir el presupuesto de hecho habilitante de la derivación de responsabilidad por actos ilícitos ex art. 42.2.a) LGT, como causante o colaborador en la ocultación o transmisión de bienes o derechos del obligado al pago con la finalidad de impedir la actuación de la Administración tributaria, con el fin de exigirle el pago de las deudas tributarias pendientes de la sociedad como responsable solidario.</a:t>
            </a:r>
          </a:p>
        </p:txBody>
      </p:sp>
    </p:spTree>
    <p:extLst>
      <p:ext uri="{BB962C8B-B14F-4D97-AF65-F5344CB8AC3E}">
        <p14:creationId xmlns:p14="http://schemas.microsoft.com/office/powerpoint/2010/main" val="3366537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Rectángulo 3"/>
          <p:cNvSpPr/>
          <p:nvPr/>
        </p:nvSpPr>
        <p:spPr>
          <a:xfrm>
            <a:off x="395536" y="1268760"/>
            <a:ext cx="8352928" cy="331969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s-ES" sz="36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white"/>
                </a:solidFill>
                <a:effectLst/>
                <a:uLnTx/>
                <a:uFillTx/>
                <a:latin typeface="Calibri"/>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ES" sz="3200" b="1" i="0" u="none" strike="noStrike" kern="1200" cap="none" spc="0" normalizeH="0" baseline="0" noProof="0" dirty="0">
                <a:ln>
                  <a:noFill/>
                </a:ln>
                <a:solidFill>
                  <a:prstClr val="white"/>
                </a:solidFill>
                <a:effectLst/>
                <a:uLnTx/>
                <a:uFillTx/>
                <a:latin typeface="Calibri"/>
                <a:ea typeface="+mn-ea"/>
                <a:cs typeface="+mn-cs"/>
              </a:rPr>
              <a:t>1.1.Composión de la Sección Primera de </a:t>
            </a:r>
            <a:r>
              <a:rPr kumimoji="0" lang="es-ES" sz="3200" b="1" i="0" u="none" strike="noStrike" kern="1200" cap="none" spc="0" normalizeH="0" baseline="0" noProof="0" dirty="0" smtClean="0">
                <a:ln>
                  <a:noFill/>
                </a:ln>
                <a:solidFill>
                  <a:prstClr val="white"/>
                </a:solidFill>
                <a:effectLst/>
                <a:uLnTx/>
                <a:uFillTx/>
                <a:latin typeface="Calibri"/>
                <a:ea typeface="+mn-ea"/>
                <a:cs typeface="+mn-cs"/>
              </a:rPr>
              <a:t>Admisión.</a:t>
            </a:r>
            <a:endParaRPr kumimoji="0" lang="es-ES" sz="3200" b="1" i="0" u="none" strike="noStrike" kern="1200" cap="none" spc="0" normalizeH="0" baseline="0" noProof="0" dirty="0">
              <a:ln>
                <a:noFill/>
              </a:ln>
              <a:solidFill>
                <a:prstClr val="white"/>
              </a:solidFill>
              <a:effectLst/>
              <a:uLnTx/>
              <a:uFillTx/>
              <a:latin typeface="Calibri"/>
              <a:ea typeface="+mn-ea"/>
              <a:cs typeface="+mn-cs"/>
            </a:endParaRPr>
          </a:p>
        </p:txBody>
      </p:sp>
      <p:sp>
        <p:nvSpPr>
          <p:cNvPr id="2" name="Marcador de número de diapositiva 1"/>
          <p:cNvSpPr>
            <a:spLocks noGrp="1"/>
          </p:cNvSpPr>
          <p:nvPr>
            <p:ph type="sldNum" sz="quarter" idx="12"/>
          </p:nvPr>
        </p:nvSpPr>
        <p:spPr>
          <a:xfrm>
            <a:off x="6612093" y="630932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5" name="Rectángulo 4"/>
          <p:cNvSpPr/>
          <p:nvPr/>
        </p:nvSpPr>
        <p:spPr>
          <a:xfrm>
            <a:off x="827584" y="1296148"/>
            <a:ext cx="7846101" cy="584775"/>
          </a:xfrm>
          <a:prstGeom prst="rect">
            <a:avLst/>
          </a:prstGeom>
        </p:spPr>
        <p:style>
          <a:lnRef idx="1">
            <a:schemeClr val="accent1"/>
          </a:lnRef>
          <a:fillRef idx="3">
            <a:schemeClr val="accent1"/>
          </a:fillRef>
          <a:effectRef idx="2">
            <a:schemeClr val="accent1"/>
          </a:effectRef>
          <a:fontRef idx="minor">
            <a:schemeClr val="lt1"/>
          </a:fontRef>
        </p:style>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prstClr val="white"/>
                </a:solidFill>
                <a:effectLst/>
                <a:uLnTx/>
                <a:uFillTx/>
                <a:latin typeface="Calibri"/>
                <a:ea typeface="+mn-ea"/>
                <a:cs typeface="+mn-cs"/>
              </a:rPr>
              <a:t>1. Introducción</a:t>
            </a:r>
          </a:p>
        </p:txBody>
      </p:sp>
    </p:spTree>
    <p:extLst>
      <p:ext uri="{BB962C8B-B14F-4D97-AF65-F5344CB8AC3E}">
        <p14:creationId xmlns:p14="http://schemas.microsoft.com/office/powerpoint/2010/main" val="21009098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40</a:t>
            </a:fld>
            <a:endParaRPr lang="en-GB" altLang="en-US" dirty="0">
              <a:solidFill>
                <a:srgbClr val="585858"/>
              </a:solidFill>
            </a:endParaRPr>
          </a:p>
        </p:txBody>
      </p:sp>
      <p:sp>
        <p:nvSpPr>
          <p:cNvPr id="19" name="Rectangle 5"/>
          <p:cNvSpPr>
            <a:spLocks noChangeArrowheads="1"/>
          </p:cNvSpPr>
          <p:nvPr>
            <p:custDataLst>
              <p:tags r:id="rId1"/>
            </p:custDataLst>
          </p:nvPr>
        </p:nvSpPr>
        <p:spPr bwMode="auto">
          <a:xfrm>
            <a:off x="265807" y="3339176"/>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3.4</a:t>
            </a:r>
          </a:p>
        </p:txBody>
      </p:sp>
      <p:sp>
        <p:nvSpPr>
          <p:cNvPr id="20" name="Rectangle 10"/>
          <p:cNvSpPr>
            <a:spLocks noChangeArrowheads="1"/>
          </p:cNvSpPr>
          <p:nvPr>
            <p:custDataLst>
              <p:tags r:id="rId2"/>
            </p:custDataLst>
          </p:nvPr>
        </p:nvSpPr>
        <p:spPr bwMode="auto">
          <a:xfrm>
            <a:off x="754757" y="333917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US" altLang="en-US" b="1" dirty="0" smtClean="0">
                <a:solidFill>
                  <a:schemeClr val="tx1"/>
                </a:solidFill>
              </a:rPr>
              <a:t>Recurso de alzada ordinario</a:t>
            </a:r>
            <a:r>
              <a:rPr lang="en-US" altLang="en-US" b="1" dirty="0">
                <a:solidFill>
                  <a:schemeClr val="tx1"/>
                </a:solidFill>
              </a:rPr>
              <a:t> </a:t>
            </a:r>
            <a:r>
              <a:rPr lang="en-US" altLang="en-US" b="1" dirty="0" smtClean="0">
                <a:solidFill>
                  <a:schemeClr val="tx1"/>
                </a:solidFill>
              </a:rPr>
              <a:t>interpuesto por el Director del departamento.</a:t>
            </a:r>
            <a:endParaRPr lang="en-US" altLang="en-US" b="1" dirty="0">
              <a:solidFill>
                <a:schemeClr val="tx1"/>
              </a:solidFill>
            </a:endParaRPr>
          </a:p>
        </p:txBody>
      </p:sp>
      <p:sp>
        <p:nvSpPr>
          <p:cNvPr id="21" name="Text Box 1"/>
          <p:cNvSpPr txBox="1">
            <a:spLocks noChangeArrowheads="1"/>
          </p:cNvSpPr>
          <p:nvPr/>
        </p:nvSpPr>
        <p:spPr bwMode="auto">
          <a:xfrm>
            <a:off x="1835696" y="1039933"/>
            <a:ext cx="5248880"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3. Procedimientos tributarios</a:t>
            </a:r>
          </a:p>
        </p:txBody>
      </p:sp>
    </p:spTree>
    <p:extLst>
      <p:ext uri="{BB962C8B-B14F-4D97-AF65-F5344CB8AC3E}">
        <p14:creationId xmlns:p14="http://schemas.microsoft.com/office/powerpoint/2010/main" val="18689298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b="1" dirty="0"/>
              <a:t>ATS 6 de julio de 2022 (RCA/7442/2021; ECLI:ES:TS:2022:10613A )</a:t>
            </a:r>
            <a:br>
              <a:rPr lang="es-ES" sz="2000" b="1" dirty="0"/>
            </a:br>
            <a:r>
              <a:rPr lang="es-ES" sz="2000" b="1" dirty="0"/>
              <a:t>ATS 6 de octubre de </a:t>
            </a:r>
            <a:r>
              <a:rPr lang="es-ES" sz="2000" b="1" dirty="0" smtClean="0"/>
              <a:t>2022</a:t>
            </a:r>
            <a:r>
              <a:rPr lang="es-ES" sz="2000" b="1" dirty="0"/>
              <a:t> </a:t>
            </a:r>
            <a:r>
              <a:rPr lang="es-ES" sz="2000" b="1" dirty="0" smtClean="0"/>
              <a:t>(RCA/8533/2021</a:t>
            </a:r>
            <a:r>
              <a:rPr lang="es-ES" sz="2000" b="1" dirty="0"/>
              <a:t>; ECLI:ES:TS:2022:13917A </a:t>
            </a:r>
            <a:r>
              <a:rPr lang="es-ES" sz="2000" b="1" dirty="0" smtClean="0"/>
              <a:t>)</a:t>
            </a:r>
            <a:endParaRPr lang="es-ES" sz="2000" b="1" dirty="0"/>
          </a:p>
        </p:txBody>
      </p:sp>
      <p:sp>
        <p:nvSpPr>
          <p:cNvPr id="4" name="Marcador de número de diapositiva 3"/>
          <p:cNvSpPr>
            <a:spLocks noGrp="1"/>
          </p:cNvSpPr>
          <p:nvPr>
            <p:ph type="sldNum" sz="quarter" idx="14"/>
          </p:nvPr>
        </p:nvSpPr>
        <p:spPr/>
        <p:txBody>
          <a:bodyPr/>
          <a:lstStyle/>
          <a:p>
            <a:pPr>
              <a:defRPr/>
            </a:pPr>
            <a:fld id="{A5EE4EA0-15EF-4A35-99A3-A8AAFF9BC8FD}" type="slidenum">
              <a:rPr lang="en-GB" smtClean="0"/>
              <a:pPr>
                <a:defRPr/>
              </a:pPr>
              <a:t>41</a:t>
            </a:fld>
            <a:endParaRPr lang="en-GB"/>
          </a:p>
        </p:txBody>
      </p:sp>
      <p:sp>
        <p:nvSpPr>
          <p:cNvPr id="5" name="Rectángulo 4"/>
          <p:cNvSpPr/>
          <p:nvPr/>
        </p:nvSpPr>
        <p:spPr>
          <a:xfrm>
            <a:off x="457200" y="1772817"/>
            <a:ext cx="8291264" cy="4708981"/>
          </a:xfrm>
          <a:prstGeom prst="rect">
            <a:avLst/>
          </a:prstGeom>
        </p:spPr>
        <p:txBody>
          <a:bodyPr wrap="square">
            <a:spAutoFit/>
          </a:bodyPr>
          <a:lstStyle/>
          <a:p>
            <a:pPr algn="just"/>
            <a:r>
              <a:rPr lang="es-ES" dirty="0" smtClean="0"/>
              <a:t>	</a:t>
            </a:r>
            <a:r>
              <a:rPr lang="es-ES" sz="2000" dirty="0" smtClean="0"/>
              <a:t>2.1</a:t>
            </a:r>
            <a:r>
              <a:rPr lang="es-ES" sz="2000" dirty="0"/>
              <a:t>. Determinar si los Directores legitimados para interponer el recurso de alzada ordinario al amparo del artículo 241.3 de la LGT deben, en todo caso, incluir en el escrito de interposición las alegaciones y pruebas oportunas en la medida en que, no previéndose la posibilidad de comparecer en el procedimiento en primera instancia, no les resulta de aplicación el desdoblamiento entre las fases de interposición del recurso y de formulación de alegaciones previsto en el artículo 61.2 del RGRVA (actual artículo 61.1).</a:t>
            </a:r>
          </a:p>
          <a:p>
            <a:pPr algn="just"/>
            <a:endParaRPr lang="es-ES" sz="2000" dirty="0"/>
          </a:p>
          <a:p>
            <a:pPr algn="just"/>
            <a:r>
              <a:rPr lang="es-ES" sz="2000" dirty="0"/>
              <a:t>	2.2. En caso de responder negativamente a la anterior cuestión, determinar si resulta aplicable lo previsto en el artículo 50.2 de la LJCA al procedimiento económico-administrativo a los efectos de considerar personado, en el procedimiento en primera instancia, al Director recurrente, con la consiguiente obligación de incluir en el escrito de interposición del recurso ordinario de alzada las alegaciones y pruebas oportunas en virtud de lo dispuesto en el artículo 241.2 de la LGT.</a:t>
            </a:r>
          </a:p>
        </p:txBody>
      </p:sp>
    </p:spTree>
    <p:extLst>
      <p:ext uri="{BB962C8B-B14F-4D97-AF65-F5344CB8AC3E}">
        <p14:creationId xmlns:p14="http://schemas.microsoft.com/office/powerpoint/2010/main" val="32650013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800" b="1" dirty="0"/>
              <a:t>ATS 22 de septiembre de 2022 (RCA/1234/2022; ECLI:ES:TS:2022:12543)</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42</a:t>
            </a:fld>
            <a:endParaRPr lang="en-GB"/>
          </a:p>
        </p:txBody>
      </p:sp>
      <p:sp>
        <p:nvSpPr>
          <p:cNvPr id="6" name="Rectángulo 5"/>
          <p:cNvSpPr/>
          <p:nvPr/>
        </p:nvSpPr>
        <p:spPr>
          <a:xfrm>
            <a:off x="683568" y="1894105"/>
            <a:ext cx="7992888" cy="3970318"/>
          </a:xfrm>
          <a:prstGeom prst="rect">
            <a:avLst/>
          </a:prstGeom>
        </p:spPr>
        <p:txBody>
          <a:bodyPr wrap="square">
            <a:spAutoFit/>
          </a:bodyPr>
          <a:lstStyle/>
          <a:p>
            <a:pPr algn="just"/>
            <a:r>
              <a:rPr lang="es-ES" sz="2800" dirty="0"/>
              <a:t>Determinar si, en sede de revisión económico-administrativa, y con ocasión de la interposición por parte de la administración de un recurso de alzada ordinario ante el Tribunal Económico-Administrativo Central, esta puede aportar documentos que apoyen su pretensión revocatoria y que, aun debiendo haber formado parte del expediente administrativo, no hubieran sido remitidos en el momento procedimental oportuno.</a:t>
            </a:r>
          </a:p>
        </p:txBody>
      </p:sp>
    </p:spTree>
    <p:extLst>
      <p:ext uri="{BB962C8B-B14F-4D97-AF65-F5344CB8AC3E}">
        <p14:creationId xmlns:p14="http://schemas.microsoft.com/office/powerpoint/2010/main" val="2395427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800" b="1" dirty="0"/>
              <a:t>ATS </a:t>
            </a:r>
            <a:r>
              <a:rPr lang="es-ES" sz="2800" b="1" dirty="0" smtClean="0"/>
              <a:t>20 </a:t>
            </a:r>
            <a:r>
              <a:rPr lang="es-ES" sz="2800" b="1" dirty="0"/>
              <a:t>de julio de 2022 (</a:t>
            </a:r>
            <a:r>
              <a:rPr lang="es-ES" sz="2800" b="1" dirty="0" smtClean="0"/>
              <a:t>RCA/517/2022</a:t>
            </a:r>
            <a:r>
              <a:rPr lang="es-ES" sz="2800" b="1" dirty="0"/>
              <a:t>; ECLI:ES:TS:2022:11389A)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43</a:t>
            </a:fld>
            <a:endParaRPr lang="en-GB"/>
          </a:p>
        </p:txBody>
      </p:sp>
      <p:sp>
        <p:nvSpPr>
          <p:cNvPr id="6" name="Rectángulo 5"/>
          <p:cNvSpPr/>
          <p:nvPr/>
        </p:nvSpPr>
        <p:spPr>
          <a:xfrm>
            <a:off x="580154" y="2132856"/>
            <a:ext cx="8240317" cy="4042326"/>
          </a:xfrm>
          <a:prstGeom prst="rect">
            <a:avLst/>
          </a:prstGeom>
        </p:spPr>
        <p:txBody>
          <a:bodyPr wrap="square">
            <a:spAutoFit/>
          </a:bodyPr>
          <a:lstStyle/>
          <a:p>
            <a:pPr algn="just"/>
            <a:r>
              <a:rPr lang="es-ES" sz="2800" dirty="0" smtClean="0"/>
              <a:t>	2.1</a:t>
            </a:r>
            <a:r>
              <a:rPr lang="es-ES" sz="2800" dirty="0"/>
              <a:t>. Identificar, interpretando el artículo 16.4.a) de la Ley 39/2015, de 1 de octubre, Procedimiento Administrativo Común de las Administraciones Públicas, cuál es el registro administrativo habilitado para la presentación del escrito de alegaciones del recurso de alzada formulado por un órgano administrativo legitimado contra resoluciones de los Tribunales Económico Administrativos Regionales y Locales.</a:t>
            </a:r>
          </a:p>
        </p:txBody>
      </p:sp>
    </p:spTree>
    <p:extLst>
      <p:ext uri="{BB962C8B-B14F-4D97-AF65-F5344CB8AC3E}">
        <p14:creationId xmlns:p14="http://schemas.microsoft.com/office/powerpoint/2010/main" val="1331410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44</a:t>
            </a:fld>
            <a:endParaRPr lang="es-ES"/>
          </a:p>
        </p:txBody>
      </p:sp>
      <p:sp>
        <p:nvSpPr>
          <p:cNvPr id="4" name="Rectángulo 3"/>
          <p:cNvSpPr/>
          <p:nvPr/>
        </p:nvSpPr>
        <p:spPr>
          <a:xfrm>
            <a:off x="251520" y="620688"/>
            <a:ext cx="8352928" cy="5632311"/>
          </a:xfrm>
          <a:prstGeom prst="rect">
            <a:avLst/>
          </a:prstGeom>
        </p:spPr>
        <p:txBody>
          <a:bodyPr wrap="square">
            <a:spAutoFit/>
          </a:bodyPr>
          <a:lstStyle/>
          <a:p>
            <a:pPr algn="just"/>
            <a:r>
              <a:rPr lang="es-ES" sz="2400" dirty="0" smtClean="0"/>
              <a:t>          2.2</a:t>
            </a:r>
            <a:r>
              <a:rPr lang="es-ES" sz="2400" dirty="0"/>
              <a:t>. Determinar si el referido escrito de alegaciones debe presentarse siempre y necesariamente en el registro del TEAR o del </a:t>
            </a:r>
            <a:r>
              <a:rPr lang="es-ES" sz="2400" dirty="0" smtClean="0"/>
              <a:t>TEAC </a:t>
            </a:r>
            <a:r>
              <a:rPr lang="es-ES" sz="2400" dirty="0"/>
              <a:t>o, por el contrario, puede presentarse en cualquier registro de la Administración del Estado o de otra de las Administraciones Públicas del artículo 2.1. de la Ley 39/2015, que lo remitirá al órgano competente para tramitar el recurso.</a:t>
            </a:r>
          </a:p>
          <a:p>
            <a:pPr algn="just"/>
            <a:endParaRPr lang="es-ES" sz="2400" dirty="0"/>
          </a:p>
          <a:p>
            <a:pPr algn="just"/>
            <a:r>
              <a:rPr lang="es-ES" sz="2400" dirty="0"/>
              <a:t>	2.3. Dilucidar, en caso de responder afirmativamente a la anterior cuestión, cuál es la fecha que debe considerarse para apreciar su presentación en el plazo del mes previsto reglamentariamente, bien la de entrada en el registro del órgano correspondiente de la Administración General del Estado o, por el contrario, la correspondiente al momento en que las alegaciones son formalmente recibidas por el órgano encargado de resolver.</a:t>
            </a:r>
          </a:p>
          <a:p>
            <a:pPr algn="just"/>
            <a:r>
              <a:rPr lang="es-ES" sz="2400" dirty="0"/>
              <a:t>	</a:t>
            </a:r>
          </a:p>
        </p:txBody>
      </p:sp>
    </p:spTree>
    <p:extLst>
      <p:ext uri="{BB962C8B-B14F-4D97-AF65-F5344CB8AC3E}">
        <p14:creationId xmlns:p14="http://schemas.microsoft.com/office/powerpoint/2010/main" val="1613919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45</a:t>
            </a:fld>
            <a:endParaRPr lang="en-GB" altLang="en-US" dirty="0">
              <a:solidFill>
                <a:srgbClr val="585858"/>
              </a:solidFill>
            </a:endParaRPr>
          </a:p>
        </p:txBody>
      </p:sp>
      <p:sp>
        <p:nvSpPr>
          <p:cNvPr id="21" name="Text Box 1"/>
          <p:cNvSpPr txBox="1">
            <a:spLocks noChangeArrowheads="1"/>
          </p:cNvSpPr>
          <p:nvPr/>
        </p:nvSpPr>
        <p:spPr bwMode="auto">
          <a:xfrm>
            <a:off x="1835696" y="1039933"/>
            <a:ext cx="5248880" cy="648000"/>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3. Procedimientos tributarios</a:t>
            </a:r>
          </a:p>
        </p:txBody>
      </p:sp>
      <p:sp>
        <p:nvSpPr>
          <p:cNvPr id="12" name="Rectangle 5"/>
          <p:cNvSpPr>
            <a:spLocks noChangeArrowheads="1"/>
          </p:cNvSpPr>
          <p:nvPr>
            <p:custDataLst>
              <p:tags r:id="rId1"/>
            </p:custDataLst>
          </p:nvPr>
        </p:nvSpPr>
        <p:spPr bwMode="auto">
          <a:xfrm>
            <a:off x="265807" y="3789040"/>
            <a:ext cx="381000" cy="432048"/>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smtClean="0">
                <a:solidFill>
                  <a:schemeClr val="bg1"/>
                </a:solidFill>
              </a:rPr>
              <a:t>3.5</a:t>
            </a:r>
            <a:endParaRPr lang="en-GB" altLang="en-US" b="1" dirty="0">
              <a:solidFill>
                <a:schemeClr val="bg1"/>
              </a:solidFill>
            </a:endParaRPr>
          </a:p>
        </p:txBody>
      </p:sp>
      <p:sp>
        <p:nvSpPr>
          <p:cNvPr id="13" name="Rectangle 10"/>
          <p:cNvSpPr>
            <a:spLocks noChangeArrowheads="1"/>
          </p:cNvSpPr>
          <p:nvPr>
            <p:custDataLst>
              <p:tags r:id="rId2"/>
            </p:custDataLst>
          </p:nvPr>
        </p:nvSpPr>
        <p:spPr bwMode="auto">
          <a:xfrm>
            <a:off x="755576" y="3789039"/>
            <a:ext cx="8023224" cy="432049"/>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s-ES" altLang="en-US" b="1" dirty="0"/>
              <a:t>Procedimiento de comprobación limitada. Efecto </a:t>
            </a:r>
            <a:r>
              <a:rPr lang="es-ES" altLang="en-US" b="1" dirty="0" smtClean="0"/>
              <a:t>preclusivo.</a:t>
            </a:r>
            <a:endParaRPr lang="en-US" altLang="en-US" b="1" dirty="0"/>
          </a:p>
        </p:txBody>
      </p:sp>
    </p:spTree>
    <p:extLst>
      <p:ext uri="{BB962C8B-B14F-4D97-AF65-F5344CB8AC3E}">
        <p14:creationId xmlns:p14="http://schemas.microsoft.com/office/powerpoint/2010/main" val="9630984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000" b="1" dirty="0" smtClean="0"/>
              <a:t>ATS </a:t>
            </a:r>
            <a:r>
              <a:rPr lang="es-ES" sz="2000" b="1" dirty="0"/>
              <a:t>13 de julio de 2022 (RCA/8710/2021; ECLI:ES:TS:2022:11447A )</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46</a:t>
            </a:fld>
            <a:endParaRPr lang="en-GB"/>
          </a:p>
        </p:txBody>
      </p:sp>
      <p:sp>
        <p:nvSpPr>
          <p:cNvPr id="6" name="Rectángulo 5"/>
          <p:cNvSpPr/>
          <p:nvPr/>
        </p:nvSpPr>
        <p:spPr>
          <a:xfrm>
            <a:off x="539552" y="1772816"/>
            <a:ext cx="8064896" cy="3416320"/>
          </a:xfrm>
          <a:prstGeom prst="rect">
            <a:avLst/>
          </a:prstGeom>
        </p:spPr>
        <p:txBody>
          <a:bodyPr wrap="square">
            <a:spAutoFit/>
          </a:bodyPr>
          <a:lstStyle/>
          <a:p>
            <a:pPr algn="just"/>
            <a:r>
              <a:rPr lang="es-ES" sz="2400" dirty="0"/>
              <a:t>1. Interpretando el artículo 140.1 de la Ley 58/2003, General Tributaria, de 17 de diciembre, dilucidar si los efectos </a:t>
            </a:r>
            <a:r>
              <a:rPr lang="es-ES" sz="2400" dirty="0" err="1"/>
              <a:t>preclusivos</a:t>
            </a:r>
            <a:r>
              <a:rPr lang="es-ES" sz="2400" dirty="0"/>
              <a:t> de una resolución que pone fin a un procedimiento de comprobación limitada se extienden exclusivamente sobre aquellos elementos tributarios sobre los que se haya pronunciado expresamente la Administración Tributaria, o sobre cualquier otro elemento tributario, comprobado tras el requerimiento de la oportuna documentación justificativa, pero no regularizado de forma expresa.</a:t>
            </a:r>
          </a:p>
        </p:txBody>
      </p:sp>
    </p:spTree>
    <p:extLst>
      <p:ext uri="{BB962C8B-B14F-4D97-AF65-F5344CB8AC3E}">
        <p14:creationId xmlns:p14="http://schemas.microsoft.com/office/powerpoint/2010/main" val="2121271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47</a:t>
            </a:fld>
            <a:endParaRPr lang="es-ES"/>
          </a:p>
        </p:txBody>
      </p:sp>
      <p:sp>
        <p:nvSpPr>
          <p:cNvPr id="4" name="Rectángulo 3"/>
          <p:cNvSpPr/>
          <p:nvPr/>
        </p:nvSpPr>
        <p:spPr>
          <a:xfrm>
            <a:off x="395536" y="1340768"/>
            <a:ext cx="8136904" cy="5262979"/>
          </a:xfrm>
          <a:prstGeom prst="rect">
            <a:avLst/>
          </a:prstGeom>
        </p:spPr>
        <p:txBody>
          <a:bodyPr wrap="square">
            <a:spAutoFit/>
          </a:bodyPr>
          <a:lstStyle/>
          <a:p>
            <a:pPr algn="just"/>
            <a:r>
              <a:rPr lang="es-ES" dirty="0" smtClean="0"/>
              <a:t>	</a:t>
            </a:r>
            <a:r>
              <a:rPr lang="es-ES" sz="2400" dirty="0" smtClean="0"/>
              <a:t>2</a:t>
            </a:r>
            <a:r>
              <a:rPr lang="es-ES" sz="2400" dirty="0"/>
              <a:t>. Al hilo del efecto </a:t>
            </a:r>
            <a:r>
              <a:rPr lang="es-ES" sz="2400" dirty="0" err="1"/>
              <a:t>preclusivo</a:t>
            </a:r>
            <a:r>
              <a:rPr lang="es-ES" sz="2400" dirty="0"/>
              <a:t> referido anteriormente, determinar, en primer lugar, si corresponde o no a la Administración la carga de motivar la no existencia de </a:t>
            </a:r>
            <a:r>
              <a:rPr lang="es-ES" sz="2400" dirty="0" err="1"/>
              <a:t>preclusividad</a:t>
            </a:r>
            <a:r>
              <a:rPr lang="es-ES" sz="2400" dirty="0"/>
              <a:t>, de forma tal que, de no hacerlo, opera el principio general de preclusión y, en segundo término, si el órgano jurisdiccional puede suplir la inactividad de la Administración o justificar la nueva regularización por motivos no aducidos por aquella.</a:t>
            </a:r>
          </a:p>
          <a:p>
            <a:pPr algn="just"/>
            <a:endParaRPr lang="es-ES" sz="2400" dirty="0"/>
          </a:p>
          <a:p>
            <a:pPr algn="just"/>
            <a:r>
              <a:rPr lang="es-ES" sz="2400" dirty="0"/>
              <a:t>	3. Finalmente, si a los efectos del artículo 140.1 LGT, puede considerarse como un «nuevo hecho» obtenido de una actuación distinta, la determinación de unos ingresos no declarados mediante la aplicación de una normativa específica de «Valoración de Mercado».</a:t>
            </a:r>
          </a:p>
        </p:txBody>
      </p:sp>
    </p:spTree>
    <p:extLst>
      <p:ext uri="{BB962C8B-B14F-4D97-AF65-F5344CB8AC3E}">
        <p14:creationId xmlns:p14="http://schemas.microsoft.com/office/powerpoint/2010/main" val="21409762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Aft>
                <a:spcPct val="0"/>
              </a:spcAft>
            </a:pPr>
            <a:fld id="{9098BE99-0F0F-46C6-B9A6-D577F6E98BA6}" type="slidenum">
              <a:rPr lang="en-GB" altLang="en-US" smtClean="0">
                <a:solidFill>
                  <a:srgbClr val="585858"/>
                </a:solidFill>
              </a:rPr>
              <a:pPr eaLnBrk="1" fontAlgn="base" hangingPunct="1">
                <a:spcAft>
                  <a:spcPct val="0"/>
                </a:spcAft>
              </a:pPr>
              <a:t>48</a:t>
            </a:fld>
            <a:endParaRPr lang="en-GB" altLang="en-US" dirty="0">
              <a:solidFill>
                <a:srgbClr val="585858"/>
              </a:solidFill>
            </a:endParaRPr>
          </a:p>
        </p:txBody>
      </p:sp>
      <p:sp>
        <p:nvSpPr>
          <p:cNvPr id="25611" name="Rectangle 5"/>
          <p:cNvSpPr>
            <a:spLocks noChangeArrowheads="1"/>
          </p:cNvSpPr>
          <p:nvPr>
            <p:custDataLst>
              <p:tags r:id="rId1"/>
            </p:custDataLst>
          </p:nvPr>
        </p:nvSpPr>
        <p:spPr bwMode="auto">
          <a:xfrm>
            <a:off x="265807" y="1971304"/>
            <a:ext cx="381000" cy="39928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4.1</a:t>
            </a:r>
          </a:p>
        </p:txBody>
      </p:sp>
      <p:sp>
        <p:nvSpPr>
          <p:cNvPr id="25612" name="Rectangle 6"/>
          <p:cNvSpPr>
            <a:spLocks noChangeArrowheads="1"/>
          </p:cNvSpPr>
          <p:nvPr>
            <p:custDataLst>
              <p:tags r:id="rId2"/>
            </p:custDataLst>
          </p:nvPr>
        </p:nvSpPr>
        <p:spPr bwMode="auto">
          <a:xfrm>
            <a:off x="265807" y="2439448"/>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4.2</a:t>
            </a:r>
          </a:p>
        </p:txBody>
      </p:sp>
      <p:sp>
        <p:nvSpPr>
          <p:cNvPr id="25613" name="Rectangle 7"/>
          <p:cNvSpPr>
            <a:spLocks noChangeArrowheads="1"/>
          </p:cNvSpPr>
          <p:nvPr>
            <p:custDataLst>
              <p:tags r:id="rId3"/>
            </p:custDataLst>
          </p:nvPr>
        </p:nvSpPr>
        <p:spPr bwMode="auto">
          <a:xfrm>
            <a:off x="265807" y="3313237"/>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smtClean="0">
                <a:solidFill>
                  <a:schemeClr val="bg1"/>
                </a:solidFill>
              </a:rPr>
              <a:t>4.4</a:t>
            </a:r>
            <a:endParaRPr lang="en-GB" altLang="en-US" b="1" dirty="0">
              <a:solidFill>
                <a:schemeClr val="bg1"/>
              </a:solidFill>
            </a:endParaRPr>
          </a:p>
        </p:txBody>
      </p:sp>
      <p:sp>
        <p:nvSpPr>
          <p:cNvPr id="25614" name="Rectangle 8"/>
          <p:cNvSpPr>
            <a:spLocks noChangeArrowheads="1"/>
          </p:cNvSpPr>
          <p:nvPr>
            <p:custDataLst>
              <p:tags r:id="rId4"/>
            </p:custDataLst>
          </p:nvPr>
        </p:nvSpPr>
        <p:spPr bwMode="auto">
          <a:xfrm>
            <a:off x="754757" y="2443755"/>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US" altLang="en-US" b="1" dirty="0">
                <a:solidFill>
                  <a:schemeClr val="tx1"/>
                </a:solidFill>
              </a:rPr>
              <a:t>Impuesto sobre la renta de las personas </a:t>
            </a:r>
            <a:r>
              <a:rPr lang="en-US" altLang="en-US" b="1" dirty="0" smtClean="0">
                <a:solidFill>
                  <a:schemeClr val="tx1"/>
                </a:solidFill>
              </a:rPr>
              <a:t>físicas.</a:t>
            </a:r>
            <a:endParaRPr lang="en-US" altLang="en-US" b="1" dirty="0">
              <a:solidFill>
                <a:schemeClr val="tx1"/>
              </a:solidFill>
            </a:endParaRPr>
          </a:p>
        </p:txBody>
      </p:sp>
      <p:sp>
        <p:nvSpPr>
          <p:cNvPr id="25615" name="Rectangle 9"/>
          <p:cNvSpPr>
            <a:spLocks noChangeArrowheads="1"/>
          </p:cNvSpPr>
          <p:nvPr>
            <p:custDataLst>
              <p:tags r:id="rId5"/>
            </p:custDataLst>
          </p:nvPr>
        </p:nvSpPr>
        <p:spPr bwMode="auto">
          <a:xfrm>
            <a:off x="754756" y="3328621"/>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Impuesto sobre valor </a:t>
            </a:r>
            <a:r>
              <a:rPr lang="en-GB" altLang="en-US" b="1" dirty="0" smtClean="0">
                <a:solidFill>
                  <a:schemeClr val="tx1"/>
                </a:solidFill>
              </a:rPr>
              <a:t>añadido.</a:t>
            </a:r>
            <a:endParaRPr lang="en-GB" altLang="en-US" b="1" dirty="0">
              <a:solidFill>
                <a:schemeClr val="tx1"/>
              </a:solidFill>
            </a:endParaRPr>
          </a:p>
        </p:txBody>
      </p:sp>
      <p:sp>
        <p:nvSpPr>
          <p:cNvPr id="25616" name="Rectangle 10"/>
          <p:cNvSpPr>
            <a:spLocks noChangeArrowheads="1"/>
          </p:cNvSpPr>
          <p:nvPr>
            <p:custDataLst>
              <p:tags r:id="rId6"/>
            </p:custDataLst>
          </p:nvPr>
        </p:nvSpPr>
        <p:spPr bwMode="auto">
          <a:xfrm>
            <a:off x="754757" y="1989584"/>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a:solidFill>
                  <a:schemeClr val="tx1"/>
                </a:solidFill>
              </a:rPr>
              <a:t>Impuesto de </a:t>
            </a:r>
            <a:r>
              <a:rPr lang="en-GB" altLang="en-US" b="1" dirty="0" smtClean="0">
                <a:solidFill>
                  <a:schemeClr val="tx1"/>
                </a:solidFill>
              </a:rPr>
              <a:t>sociedades.</a:t>
            </a:r>
            <a:endParaRPr lang="en-GB" altLang="en-US" b="1" dirty="0">
              <a:solidFill>
                <a:schemeClr val="tx1"/>
              </a:solidFill>
            </a:endParaRPr>
          </a:p>
        </p:txBody>
      </p:sp>
      <p:sp>
        <p:nvSpPr>
          <p:cNvPr id="21" name="Text Box 1"/>
          <p:cNvSpPr txBox="1">
            <a:spLocks noChangeArrowheads="1"/>
          </p:cNvSpPr>
          <p:nvPr/>
        </p:nvSpPr>
        <p:spPr bwMode="auto">
          <a:xfrm>
            <a:off x="1835696" y="1069085"/>
            <a:ext cx="5248880" cy="327269"/>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algn="ctr" eaLnBrk="1" hangingPunct="1">
              <a:lnSpc>
                <a:spcPts val="2663"/>
              </a:lnSpc>
              <a:spcBef>
                <a:spcPct val="0"/>
              </a:spcBef>
              <a:buClrTx/>
              <a:buFontTx/>
              <a:buNone/>
            </a:pPr>
            <a:r>
              <a:rPr lang="en-GB" altLang="en-US" sz="2000" dirty="0">
                <a:latin typeface="Arial Black" pitchFamily="34" charset="0"/>
              </a:rPr>
              <a:t>4. Impuestos estatales.</a:t>
            </a:r>
          </a:p>
        </p:txBody>
      </p:sp>
      <p:sp>
        <p:nvSpPr>
          <p:cNvPr id="14" name="Rectangle 9"/>
          <p:cNvSpPr>
            <a:spLocks noChangeArrowheads="1"/>
          </p:cNvSpPr>
          <p:nvPr>
            <p:custDataLst>
              <p:tags r:id="rId7"/>
            </p:custDataLst>
          </p:nvPr>
        </p:nvSpPr>
        <p:spPr bwMode="auto">
          <a:xfrm>
            <a:off x="754757" y="3801923"/>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GB" altLang="en-US" b="1" dirty="0" smtClean="0">
                <a:solidFill>
                  <a:schemeClr val="tx1"/>
                </a:solidFill>
              </a:rPr>
              <a:t>Impuestos </a:t>
            </a:r>
            <a:r>
              <a:rPr lang="en-GB" altLang="en-US" b="1" dirty="0" smtClean="0">
                <a:solidFill>
                  <a:schemeClr val="tx1"/>
                </a:solidFill>
              </a:rPr>
              <a:t>especiales.</a:t>
            </a:r>
            <a:endParaRPr lang="en-GB" altLang="en-US" b="1" dirty="0">
              <a:solidFill>
                <a:schemeClr val="tx1"/>
              </a:solidFill>
            </a:endParaRPr>
          </a:p>
        </p:txBody>
      </p:sp>
      <p:sp>
        <p:nvSpPr>
          <p:cNvPr id="17" name="Rectangle 6"/>
          <p:cNvSpPr>
            <a:spLocks noChangeArrowheads="1"/>
          </p:cNvSpPr>
          <p:nvPr>
            <p:custDataLst>
              <p:tags r:id="rId8"/>
            </p:custDataLst>
          </p:nvPr>
        </p:nvSpPr>
        <p:spPr bwMode="auto">
          <a:xfrm>
            <a:off x="256893" y="3769135"/>
            <a:ext cx="381000" cy="419822"/>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smtClean="0">
                <a:solidFill>
                  <a:schemeClr val="bg1"/>
                </a:solidFill>
              </a:rPr>
              <a:t>4.5</a:t>
            </a:r>
            <a:endParaRPr lang="en-GB" altLang="en-US" b="1" dirty="0">
              <a:solidFill>
                <a:schemeClr val="bg1"/>
              </a:solidFill>
            </a:endParaRPr>
          </a:p>
        </p:txBody>
      </p:sp>
      <p:sp>
        <p:nvSpPr>
          <p:cNvPr id="12" name="Rectangle 8"/>
          <p:cNvSpPr>
            <a:spLocks noChangeArrowheads="1"/>
          </p:cNvSpPr>
          <p:nvPr>
            <p:custDataLst>
              <p:tags r:id="rId9"/>
            </p:custDataLst>
          </p:nvPr>
        </p:nvSpPr>
        <p:spPr bwMode="auto">
          <a:xfrm>
            <a:off x="754756" y="289192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r>
              <a:rPr lang="en-US" altLang="en-US" b="1" dirty="0">
                <a:solidFill>
                  <a:schemeClr val="tx1"/>
                </a:solidFill>
              </a:rPr>
              <a:t>Impuesto sobre la renta </a:t>
            </a:r>
            <a:r>
              <a:rPr lang="en-US" altLang="en-US" b="1" dirty="0" smtClean="0">
                <a:solidFill>
                  <a:schemeClr val="tx1"/>
                </a:solidFill>
              </a:rPr>
              <a:t>de no </a:t>
            </a:r>
            <a:r>
              <a:rPr lang="en-US" altLang="en-US" b="1" dirty="0" smtClean="0">
                <a:solidFill>
                  <a:schemeClr val="tx1"/>
                </a:solidFill>
              </a:rPr>
              <a:t>residentes.</a:t>
            </a:r>
            <a:endParaRPr lang="en-US" altLang="en-US" b="1" dirty="0">
              <a:solidFill>
                <a:schemeClr val="tx1"/>
              </a:solidFill>
            </a:endParaRPr>
          </a:p>
        </p:txBody>
      </p:sp>
      <p:sp>
        <p:nvSpPr>
          <p:cNvPr id="13" name="Rectangle 7"/>
          <p:cNvSpPr>
            <a:spLocks noChangeArrowheads="1"/>
          </p:cNvSpPr>
          <p:nvPr>
            <p:custDataLst>
              <p:tags r:id="rId10"/>
            </p:custDataLst>
          </p:nvPr>
        </p:nvSpPr>
        <p:spPr bwMode="auto">
          <a:xfrm>
            <a:off x="265807" y="2889312"/>
            <a:ext cx="363173" cy="38361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r>
              <a:rPr lang="en-GB" altLang="en-US" b="1" dirty="0">
                <a:solidFill>
                  <a:schemeClr val="bg1"/>
                </a:solidFill>
              </a:rPr>
              <a:t>4.3</a:t>
            </a:r>
          </a:p>
        </p:txBody>
      </p:sp>
    </p:spTree>
    <p:extLst>
      <p:ext uri="{BB962C8B-B14F-4D97-AF65-F5344CB8AC3E}">
        <p14:creationId xmlns:p14="http://schemas.microsoft.com/office/powerpoint/2010/main" val="35153517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49</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1" name="Rectangle 5"/>
          <p:cNvSpPr>
            <a:spLocks noChangeArrowheads="1"/>
          </p:cNvSpPr>
          <p:nvPr>
            <p:custDataLst>
              <p:tags r:id="rId1"/>
            </p:custDataLst>
          </p:nvPr>
        </p:nvSpPr>
        <p:spPr bwMode="auto">
          <a:xfrm>
            <a:off x="251520" y="2831976"/>
            <a:ext cx="381000" cy="39928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4.1</a:t>
            </a:r>
          </a:p>
        </p:txBody>
      </p:sp>
      <p:sp>
        <p:nvSpPr>
          <p:cNvPr id="25616" name="Rectangle 10"/>
          <p:cNvSpPr>
            <a:spLocks noChangeArrowheads="1"/>
          </p:cNvSpPr>
          <p:nvPr>
            <p:custDataLst>
              <p:tags r:id="rId2"/>
            </p:custDataLst>
          </p:nvPr>
        </p:nvSpPr>
        <p:spPr bwMode="auto">
          <a:xfrm>
            <a:off x="755576" y="2831976"/>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white"/>
                </a:solidFill>
                <a:effectLst/>
                <a:uLnTx/>
                <a:uFillTx/>
                <a:latin typeface="Calibri"/>
                <a:ea typeface="+mn-ea"/>
                <a:cs typeface="+mn-cs"/>
              </a:rPr>
              <a:t>Impuesto de sociedades</a:t>
            </a:r>
          </a:p>
        </p:txBody>
      </p:sp>
      <p:sp>
        <p:nvSpPr>
          <p:cNvPr id="21" name="Text Box 1"/>
          <p:cNvSpPr txBox="1">
            <a:spLocks noChangeArrowheads="1"/>
          </p:cNvSpPr>
          <p:nvPr/>
        </p:nvSpPr>
        <p:spPr bwMode="auto">
          <a:xfrm>
            <a:off x="1835696" y="1069085"/>
            <a:ext cx="5248880" cy="327269"/>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marL="0" marR="0" lvl="0" indent="0" algn="ctr" defTabSz="914400" rtl="0" eaLnBrk="1" fontAlgn="auto" latinLnBrk="0" hangingPunct="1">
              <a:lnSpc>
                <a:spcPts val="2663"/>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rPr>
              <a:t>4. Impuestos estatales.</a:t>
            </a:r>
          </a:p>
        </p:txBody>
      </p:sp>
    </p:spTree>
    <p:extLst>
      <p:ext uri="{BB962C8B-B14F-4D97-AF65-F5344CB8AC3E}">
        <p14:creationId xmlns:p14="http://schemas.microsoft.com/office/powerpoint/2010/main" val="311147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Rectángulo redondeado 2"/>
          <p:cNvSpPr/>
          <p:nvPr/>
        </p:nvSpPr>
        <p:spPr>
          <a:xfrm>
            <a:off x="1298257" y="548680"/>
            <a:ext cx="6547485" cy="576064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s-ES_tradnl" sz="2400" b="0"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rPr>
              <a:t>COMPOSICIÓN DE LA SECCIÓN DE ADMISIÓN</a:t>
            </a:r>
          </a:p>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s-ES_tradnl" sz="2400" b="0"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rPr>
              <a:t>DESDE 22 DE ENERO DE </a:t>
            </a:r>
            <a:r>
              <a:rPr kumimoji="0" lang="es-ES_tradnl" sz="2400" b="0" i="0" u="none" strike="noStrike" kern="1200" cap="none" spc="0" normalizeH="0" baseline="0" noProof="0" dirty="0" smtClean="0">
                <a:ln>
                  <a:noFill/>
                </a:ln>
                <a:solidFill>
                  <a:prstClr val="white"/>
                </a:solidFill>
                <a:effectLst/>
                <a:uLnTx/>
                <a:uFillTx/>
                <a:latin typeface="Calibri"/>
                <a:ea typeface="Calibri" panose="020F0502020204030204" pitchFamily="34" charset="0"/>
                <a:cs typeface="Times New Roman" panose="02020603050405020304" pitchFamily="18" charset="0"/>
              </a:rPr>
              <a:t>2023</a:t>
            </a:r>
            <a:r>
              <a:rPr kumimoji="0" lang="es-ES_tradnl" sz="2400" b="0"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rPr>
              <a:t> </a:t>
            </a:r>
            <a:endParaRPr kumimoji="0" lang="es-ES" sz="2400" b="0"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endParaRPr>
          </a:p>
          <a:p>
            <a:pPr lvl="0" algn="ctr">
              <a:lnSpc>
                <a:spcPct val="107000"/>
              </a:lnSpc>
              <a:spcAft>
                <a:spcPts val="800"/>
              </a:spcAft>
              <a:defRPr/>
            </a:pPr>
            <a:r>
              <a:rPr kumimoji="0" lang="es-ES" sz="2400" b="1"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rPr>
              <a:t>Excmo. Sr. D. </a:t>
            </a:r>
            <a:r>
              <a:rPr lang="es-ES" sz="2400" b="1" dirty="0">
                <a:solidFill>
                  <a:prstClr val="white"/>
                </a:solidFill>
                <a:ea typeface="Calibri" panose="020F0502020204030204" pitchFamily="34" charset="0"/>
                <a:cs typeface="Times New Roman" panose="02020603050405020304" pitchFamily="18" charset="0"/>
              </a:rPr>
              <a:t>Pablo Lucas Murillo de la Cueva, </a:t>
            </a:r>
            <a:r>
              <a:rPr kumimoji="0" lang="es-ES" sz="2400" b="1"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rPr>
              <a:t>Presidente</a:t>
            </a:r>
            <a:endParaRPr kumimoji="0" lang="es-ES" sz="2400" b="0"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endParaRPr>
          </a:p>
          <a:p>
            <a:pPr lvl="0" algn="ctr">
              <a:lnSpc>
                <a:spcPct val="107000"/>
              </a:lnSpc>
              <a:spcAft>
                <a:spcPts val="800"/>
              </a:spcAft>
              <a:defRPr/>
            </a:pPr>
            <a:r>
              <a:rPr kumimoji="0" lang="es-ES" sz="2400" b="1" i="0" u="none" strike="noStrike" kern="1200" cap="none" spc="0" normalizeH="0" baseline="0" noProof="0" dirty="0" smtClean="0">
                <a:ln>
                  <a:noFill/>
                </a:ln>
                <a:solidFill>
                  <a:prstClr val="white"/>
                </a:solidFill>
                <a:effectLst/>
                <a:uLnTx/>
                <a:uFillTx/>
                <a:latin typeface="Calibri"/>
                <a:ea typeface="Calibri" panose="020F0502020204030204" pitchFamily="34" charset="0"/>
                <a:cs typeface="Times New Roman" panose="02020603050405020304" pitchFamily="18" charset="0"/>
              </a:rPr>
              <a:t>Excmo. Sr. D</a:t>
            </a:r>
            <a:r>
              <a:rPr lang="es-ES" sz="2400" b="1" dirty="0">
                <a:solidFill>
                  <a:prstClr val="white"/>
                </a:solidFill>
                <a:ea typeface="Calibri" panose="020F0502020204030204" pitchFamily="34" charset="0"/>
                <a:cs typeface="Times New Roman" panose="02020603050405020304" pitchFamily="18" charset="0"/>
              </a:rPr>
              <a:t>. José Manuel Bandrés Sánchez-</a:t>
            </a:r>
            <a:r>
              <a:rPr lang="es-ES" sz="2400" b="1" dirty="0" err="1">
                <a:solidFill>
                  <a:prstClr val="white"/>
                </a:solidFill>
                <a:ea typeface="Calibri" panose="020F0502020204030204" pitchFamily="34" charset="0"/>
                <a:cs typeface="Times New Roman" panose="02020603050405020304" pitchFamily="18" charset="0"/>
              </a:rPr>
              <a:t>Cruzat</a:t>
            </a:r>
            <a:endParaRPr kumimoji="0" lang="es-ES" sz="2400" b="1"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endParaRPr>
          </a:p>
          <a:p>
            <a:pPr lvl="0" algn="ctr">
              <a:lnSpc>
                <a:spcPct val="107000"/>
              </a:lnSpc>
              <a:spcAft>
                <a:spcPts val="800"/>
              </a:spcAft>
            </a:pPr>
            <a:r>
              <a:rPr lang="pt-BR" sz="2400" b="1" dirty="0">
                <a:solidFill>
                  <a:prstClr val="white"/>
                </a:solidFill>
                <a:ea typeface="Calibri" panose="020F0502020204030204" pitchFamily="34" charset="0"/>
                <a:cs typeface="Times New Roman" panose="02020603050405020304" pitchFamily="18" charset="0"/>
              </a:rPr>
              <a:t>Excmo. Sr. </a:t>
            </a:r>
            <a:r>
              <a:rPr lang="pt-BR" sz="2400" b="1" dirty="0" smtClean="0">
                <a:solidFill>
                  <a:prstClr val="white"/>
                </a:solidFill>
                <a:ea typeface="Calibri" panose="020F0502020204030204" pitchFamily="34" charset="0"/>
                <a:cs typeface="Times New Roman" panose="02020603050405020304" pitchFamily="18" charset="0"/>
              </a:rPr>
              <a:t>D. Antonio </a:t>
            </a:r>
            <a:r>
              <a:rPr lang="pt-BR" sz="2400" b="1" dirty="0">
                <a:solidFill>
                  <a:prstClr val="white"/>
                </a:solidFill>
                <a:ea typeface="Calibri" panose="020F0502020204030204" pitchFamily="34" charset="0"/>
                <a:cs typeface="Times New Roman" panose="02020603050405020304" pitchFamily="18" charset="0"/>
              </a:rPr>
              <a:t>Jesús Fonseca-Herrero Raimundo</a:t>
            </a:r>
          </a:p>
          <a:p>
            <a:pPr lvl="0" algn="ctr">
              <a:lnSpc>
                <a:spcPct val="107000"/>
              </a:lnSpc>
              <a:spcAft>
                <a:spcPts val="800"/>
              </a:spcAft>
            </a:pPr>
            <a:r>
              <a:rPr lang="pt-BR" sz="2400" b="1" dirty="0" smtClean="0">
                <a:solidFill>
                  <a:prstClr val="white"/>
                </a:solidFill>
                <a:ea typeface="Calibri" panose="020F0502020204030204" pitchFamily="34" charset="0"/>
                <a:cs typeface="Times New Roman" panose="02020603050405020304" pitchFamily="18" charset="0"/>
              </a:rPr>
              <a:t>Excmo. Sr. D</a:t>
            </a:r>
            <a:r>
              <a:rPr lang="pt-BR" sz="2400" b="1" dirty="0">
                <a:solidFill>
                  <a:prstClr val="white"/>
                </a:solidFill>
                <a:ea typeface="Calibri" panose="020F0502020204030204" pitchFamily="34" charset="0"/>
                <a:cs typeface="Times New Roman" panose="02020603050405020304" pitchFamily="18" charset="0"/>
              </a:rPr>
              <a:t>. Fernando Román García </a:t>
            </a:r>
          </a:p>
          <a:p>
            <a:pPr lvl="0" algn="ctr">
              <a:lnSpc>
                <a:spcPct val="107000"/>
              </a:lnSpc>
              <a:spcAft>
                <a:spcPts val="800"/>
              </a:spcAft>
              <a:defRPr/>
            </a:pPr>
            <a:r>
              <a:rPr kumimoji="0" lang="de-DE" sz="2400" b="1" i="0" u="none" strike="noStrike" kern="1200" cap="none" spc="0" normalizeH="0" baseline="0" noProof="0" dirty="0" smtClean="0">
                <a:ln>
                  <a:noFill/>
                </a:ln>
                <a:solidFill>
                  <a:prstClr val="white"/>
                </a:solidFill>
                <a:effectLst/>
                <a:uLnTx/>
                <a:uFillTx/>
                <a:latin typeface="Calibri"/>
                <a:ea typeface="Calibri" panose="020F0502020204030204" pitchFamily="34" charset="0"/>
                <a:cs typeface="Times New Roman" panose="02020603050405020304" pitchFamily="18" charset="0"/>
              </a:rPr>
              <a:t>Excmo. Sr. D</a:t>
            </a:r>
            <a:r>
              <a:rPr lang="de-DE" sz="2400" b="1" dirty="0">
                <a:solidFill>
                  <a:prstClr val="white"/>
                </a:solidFill>
                <a:ea typeface="Calibri" panose="020F0502020204030204" pitchFamily="34" charset="0"/>
                <a:cs typeface="Times New Roman" panose="02020603050405020304" pitchFamily="18" charset="0"/>
              </a:rPr>
              <a:t>. Isaac Merino Jara</a:t>
            </a:r>
            <a:r>
              <a:rPr kumimoji="0" lang="es-ES_tradnl" sz="1400" b="0"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rPr>
              <a:t> </a:t>
            </a:r>
            <a:endParaRPr kumimoji="0" lang="es-ES" sz="1100" b="0"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endParaRPr>
          </a:p>
        </p:txBody>
      </p:sp>
      <p:sp>
        <p:nvSpPr>
          <p:cNvPr id="4" name="Marcador de número de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28110369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pPr>
              <a:defRPr/>
            </a:pPr>
            <a:fld id="{A5EE4EA0-15EF-4A35-99A3-A8AAFF9BC8FD}" type="slidenum">
              <a:rPr lang="en-GB" smtClean="0"/>
              <a:pPr>
                <a:defRPr/>
              </a:pPr>
              <a:t>50</a:t>
            </a:fld>
            <a:endParaRPr lang="en-GB"/>
          </a:p>
        </p:txBody>
      </p:sp>
      <p:sp>
        <p:nvSpPr>
          <p:cNvPr id="6" name="Rectángulo 5"/>
          <p:cNvSpPr/>
          <p:nvPr/>
        </p:nvSpPr>
        <p:spPr>
          <a:xfrm>
            <a:off x="970844" y="2852936"/>
            <a:ext cx="7417580" cy="830997"/>
          </a:xfrm>
          <a:prstGeom prst="rect">
            <a:avLst/>
          </a:prstGeom>
        </p:spPr>
        <p:txBody>
          <a:bodyPr wrap="square">
            <a:spAutoFit/>
          </a:bodyPr>
          <a:lstStyle/>
          <a:p>
            <a:r>
              <a:rPr lang="es-ES" sz="2400" b="1" dirty="0" smtClean="0"/>
              <a:t>4.1.1. </a:t>
            </a:r>
            <a:r>
              <a:rPr lang="es-ES" sz="2400" b="1" dirty="0"/>
              <a:t>Deducibilidad de las retribuciones de </a:t>
            </a:r>
            <a:r>
              <a:rPr lang="es-ES" sz="2400" b="1" dirty="0" smtClean="0"/>
              <a:t>los administradores. </a:t>
            </a:r>
            <a:endParaRPr lang="es-ES" sz="2400" b="1" dirty="0"/>
          </a:p>
        </p:txBody>
      </p:sp>
    </p:spTree>
    <p:extLst>
      <p:ext uri="{BB962C8B-B14F-4D97-AF65-F5344CB8AC3E}">
        <p14:creationId xmlns:p14="http://schemas.microsoft.com/office/powerpoint/2010/main" val="77955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800" b="1" dirty="0"/>
              <a:t>ATS 13 de julio de 2022 (RCA/8081/2021; </a:t>
            </a:r>
            <a:r>
              <a:rPr lang="es-ES" sz="2800" b="1" dirty="0" smtClean="0"/>
              <a:t>ECLI:ES:TS:2022:11385A)</a:t>
            </a:r>
            <a:endParaRPr lang="es-ES" sz="2800" b="1" dirty="0"/>
          </a:p>
        </p:txBody>
      </p:sp>
      <p:sp>
        <p:nvSpPr>
          <p:cNvPr id="2" name="Marcador de número de diapositiva 1"/>
          <p:cNvSpPr>
            <a:spLocks noGrp="1"/>
          </p:cNvSpPr>
          <p:nvPr>
            <p:ph type="sldNum" sz="quarter" idx="12"/>
          </p:nvPr>
        </p:nvSpPr>
        <p:spPr/>
        <p:txBody>
          <a:bodyPr/>
          <a:lstStyle/>
          <a:p>
            <a:fld id="{3DFA25DD-77D4-4293-AE16-4250C883137C}" type="slidenum">
              <a:rPr lang="es-ES" smtClean="0"/>
              <a:t>51</a:t>
            </a:fld>
            <a:endParaRPr lang="es-ES"/>
          </a:p>
        </p:txBody>
      </p:sp>
      <p:sp>
        <p:nvSpPr>
          <p:cNvPr id="4" name="Rectángulo 3"/>
          <p:cNvSpPr/>
          <p:nvPr/>
        </p:nvSpPr>
        <p:spPr>
          <a:xfrm>
            <a:off x="683568" y="2420888"/>
            <a:ext cx="7776864" cy="4154984"/>
          </a:xfrm>
          <a:prstGeom prst="rect">
            <a:avLst/>
          </a:prstGeom>
        </p:spPr>
        <p:txBody>
          <a:bodyPr wrap="square">
            <a:spAutoFit/>
          </a:bodyPr>
          <a:lstStyle/>
          <a:p>
            <a:pPr algn="just"/>
            <a:r>
              <a:rPr lang="es-ES" sz="2400" dirty="0"/>
              <a:t>Determinar si las retribuciones que perciban los administradores de una entidad mercantil, acreditadas y contabilizadas, y en particular las que están conformadas por </a:t>
            </a:r>
            <a:r>
              <a:rPr lang="es-ES" sz="2400" b="1" dirty="0"/>
              <a:t>indemnizaciones por cese </a:t>
            </a:r>
            <a:r>
              <a:rPr lang="es-ES" sz="2400" dirty="0"/>
              <a:t>como personal de alta dirección, constituyen una liberalidad no deducible por el hecho de que las mismas no estuvieran previstas en los estatutos sociales, según su tenor literal, o si, por el contrario, el incumplimiento de este requisito no puede comportar la consideración en todo caso de liberalidad del gasto y la improcedencia de su deducibilidad, debiendo analizarse si existe correlación del gasto y los ingresos. </a:t>
            </a:r>
          </a:p>
        </p:txBody>
      </p:sp>
    </p:spTree>
    <p:extLst>
      <p:ext uri="{BB962C8B-B14F-4D97-AF65-F5344CB8AC3E}">
        <p14:creationId xmlns:p14="http://schemas.microsoft.com/office/powerpoint/2010/main" val="33890296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000" dirty="0" smtClean="0"/>
              <a:t>Auto </a:t>
            </a:r>
            <a:r>
              <a:rPr lang="es-ES" sz="2000" dirty="0"/>
              <a:t>1 de febrero de 2023 (</a:t>
            </a:r>
            <a:r>
              <a:rPr lang="es-ES" sz="2000" dirty="0" smtClean="0"/>
              <a:t>RCA/4378/2022</a:t>
            </a:r>
            <a:r>
              <a:rPr lang="es-ES" sz="2000" dirty="0"/>
              <a:t>).</a:t>
            </a:r>
            <a:br>
              <a:rPr lang="es-ES" sz="2000" dirty="0"/>
            </a:br>
            <a:endParaRPr lang="es-ES" sz="2000" dirty="0"/>
          </a:p>
        </p:txBody>
      </p:sp>
      <p:sp>
        <p:nvSpPr>
          <p:cNvPr id="2" name="Marcador de número de diapositiva 1"/>
          <p:cNvSpPr>
            <a:spLocks noGrp="1"/>
          </p:cNvSpPr>
          <p:nvPr>
            <p:ph type="sldNum" sz="quarter" idx="12"/>
          </p:nvPr>
        </p:nvSpPr>
        <p:spPr/>
        <p:txBody>
          <a:bodyPr/>
          <a:lstStyle/>
          <a:p>
            <a:fld id="{3DFA25DD-77D4-4293-AE16-4250C883137C}" type="slidenum">
              <a:rPr lang="es-ES" smtClean="0"/>
              <a:t>52</a:t>
            </a:fld>
            <a:endParaRPr lang="es-ES"/>
          </a:p>
        </p:txBody>
      </p:sp>
      <p:sp>
        <p:nvSpPr>
          <p:cNvPr id="4" name="Rectángulo 3"/>
          <p:cNvSpPr/>
          <p:nvPr/>
        </p:nvSpPr>
        <p:spPr>
          <a:xfrm>
            <a:off x="359024" y="1916832"/>
            <a:ext cx="8784976" cy="4893647"/>
          </a:xfrm>
          <a:prstGeom prst="rect">
            <a:avLst/>
          </a:prstGeom>
        </p:spPr>
        <p:txBody>
          <a:bodyPr wrap="square">
            <a:spAutoFit/>
          </a:bodyPr>
          <a:lstStyle/>
          <a:p>
            <a:pPr algn="just"/>
            <a:r>
              <a:rPr lang="es-ES" sz="2800" dirty="0"/>
              <a:t>Determinar si las retribuciones que perciban los administradores de una entidad mercantil, acreditadas y previstas en los estatutos de la sociedad, constituyen una liberalidad no deducible por el hecho de que la relación que une a los perceptores de las remuneraciones con la empresa sea de carácter mercantil y de que las mismas no hubieran sido aprobadas por la Junta General de Accionistas, o si, por el contrario, la inobservancia de este último requisito no puede comportar la consideración de liberalidad del gasto y la improcedencia de su deducibilidad</a:t>
            </a:r>
            <a:r>
              <a:rPr lang="es-ES" sz="3200" dirty="0" smtClean="0"/>
              <a:t>.</a:t>
            </a:r>
            <a:endParaRPr lang="es-ES" sz="3200" dirty="0"/>
          </a:p>
        </p:txBody>
      </p:sp>
    </p:spTree>
    <p:extLst>
      <p:ext uri="{BB962C8B-B14F-4D97-AF65-F5344CB8AC3E}">
        <p14:creationId xmlns:p14="http://schemas.microsoft.com/office/powerpoint/2010/main" val="11968957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53</a:t>
            </a:fld>
            <a:endParaRPr lang="es-ES"/>
          </a:p>
        </p:txBody>
      </p:sp>
      <p:sp>
        <p:nvSpPr>
          <p:cNvPr id="4" name="Rectángulo 3"/>
          <p:cNvSpPr/>
          <p:nvPr/>
        </p:nvSpPr>
        <p:spPr>
          <a:xfrm>
            <a:off x="539552" y="2348880"/>
            <a:ext cx="7704856" cy="830997"/>
          </a:xfrm>
          <a:prstGeom prst="rect">
            <a:avLst/>
          </a:prstGeom>
        </p:spPr>
        <p:txBody>
          <a:bodyPr wrap="square">
            <a:spAutoFit/>
          </a:bodyPr>
          <a:lstStyle/>
          <a:p>
            <a:pPr algn="just"/>
            <a:r>
              <a:rPr lang="es-ES" sz="2400" b="1" dirty="0" smtClean="0"/>
              <a:t>4.1.2. Supuestos </a:t>
            </a:r>
            <a:r>
              <a:rPr lang="es-ES" sz="2400" b="1" dirty="0"/>
              <a:t>de errores contables en los que se registre un </a:t>
            </a:r>
            <a:r>
              <a:rPr lang="es-ES" sz="2400" b="1" dirty="0" smtClean="0"/>
              <a:t>gasto deducible.</a:t>
            </a:r>
            <a:endParaRPr lang="es-ES" sz="2400" b="1" dirty="0"/>
          </a:p>
        </p:txBody>
      </p:sp>
    </p:spTree>
    <p:extLst>
      <p:ext uri="{BB962C8B-B14F-4D97-AF65-F5344CB8AC3E}">
        <p14:creationId xmlns:p14="http://schemas.microsoft.com/office/powerpoint/2010/main" val="974320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000" b="1" dirty="0"/>
              <a:t>Auto de 1</a:t>
            </a:r>
            <a:r>
              <a:rPr lang="es-ES" sz="2000" b="1" dirty="0" smtClean="0"/>
              <a:t>de febrero </a:t>
            </a:r>
            <a:r>
              <a:rPr lang="es-ES" sz="2000" b="1" dirty="0"/>
              <a:t>de 2023  (RCA/3940/2022; ECLI:ES:TS:2023:1070A). </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54</a:t>
            </a:fld>
            <a:endParaRPr lang="es-ES"/>
          </a:p>
        </p:txBody>
      </p:sp>
      <p:sp>
        <p:nvSpPr>
          <p:cNvPr id="4" name="Rectángulo 3"/>
          <p:cNvSpPr/>
          <p:nvPr/>
        </p:nvSpPr>
        <p:spPr>
          <a:xfrm>
            <a:off x="611560" y="2132856"/>
            <a:ext cx="7992888" cy="4062651"/>
          </a:xfrm>
          <a:prstGeom prst="rect">
            <a:avLst/>
          </a:prstGeom>
        </p:spPr>
        <p:txBody>
          <a:bodyPr wrap="square">
            <a:spAutoFit/>
          </a:bodyPr>
          <a:lstStyle/>
          <a:p>
            <a:pPr algn="just"/>
            <a:r>
              <a:rPr lang="es-ES" sz="2400" dirty="0"/>
              <a:t>	</a:t>
            </a:r>
            <a:r>
              <a:rPr lang="es-ES" dirty="0"/>
              <a:t>1.1. Precisar si, en los supuestos de errores contables en los que se registre un gasto que debería haber reducido la base imponible del IS, -por aplicación de la Norma de Registro y Valoración 13ª del PGC-, el anterior hecho obliga a anticipar el efecto impositivo que ello supone, que no es otro que una menor cuantía a pagar del IS derivado de ese gasto, y, en consecuencia, obliga a registrar un activo por impuesto diferido del gasto contabilizado.</a:t>
            </a:r>
          </a:p>
          <a:p>
            <a:pPr algn="just"/>
            <a:endParaRPr lang="es-ES" dirty="0"/>
          </a:p>
          <a:p>
            <a:pPr algn="just"/>
            <a:r>
              <a:rPr lang="es-ES" dirty="0"/>
              <a:t>	1.2. En el caso de que la respuesta a la anterior pregunta fuera afirmativa aclarar si, en los supuestos de errores contables los créditos fiscales surgidos a favor del contribuyente de los activos por impuestos diferidos de la cuenta 474 “Activo por impuesto diferido” se cancelan y hacen efectivos contra sus obligaciones fiscales recogidas en la cuenta 630 “Impuesto sobre beneficios”, lo que determina que el importe del crédito fiscal por el activo por impuesto diferido quede compensado, reducido o saldado, en su caso contra su obligación fiscal.</a:t>
            </a:r>
          </a:p>
        </p:txBody>
      </p:sp>
    </p:spTree>
    <p:extLst>
      <p:ext uri="{BB962C8B-B14F-4D97-AF65-F5344CB8AC3E}">
        <p14:creationId xmlns:p14="http://schemas.microsoft.com/office/powerpoint/2010/main" val="37460603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13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55</a:t>
            </a:fld>
            <a:endParaRPr lang="es-ES"/>
          </a:p>
        </p:txBody>
      </p:sp>
      <p:sp>
        <p:nvSpPr>
          <p:cNvPr id="4" name="Rectángulo 3"/>
          <p:cNvSpPr/>
          <p:nvPr/>
        </p:nvSpPr>
        <p:spPr>
          <a:xfrm>
            <a:off x="1187624" y="2348880"/>
            <a:ext cx="6750496" cy="3785652"/>
          </a:xfrm>
          <a:prstGeom prst="rect">
            <a:avLst/>
          </a:prstGeom>
        </p:spPr>
        <p:txBody>
          <a:bodyPr wrap="square">
            <a:spAutoFit/>
          </a:bodyPr>
          <a:lstStyle/>
          <a:p>
            <a:pPr algn="just"/>
            <a:r>
              <a:rPr lang="es-ES" sz="2400" dirty="0"/>
              <a:t>1.3. Determinar si las retribuciones que perciban los administradores de una entidad mercantil, acreditadas y contabilizadas, constituyen una liberalidad no deducible por el hecho de que no estuvieran previstas en los estatutos sociales, según su tenor literal, o si, por el contrario, el incumplimiento de este requisito no puede comportar, en todo caso, la consideración de liberalidad del gasto y la improcedencia de su deducibilidad.</a:t>
            </a:r>
          </a:p>
        </p:txBody>
      </p:sp>
    </p:spTree>
    <p:extLst>
      <p:ext uri="{BB962C8B-B14F-4D97-AF65-F5344CB8AC3E}">
        <p14:creationId xmlns:p14="http://schemas.microsoft.com/office/powerpoint/2010/main" val="3373133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56</a:t>
            </a:fld>
            <a:endParaRPr lang="es-ES"/>
          </a:p>
        </p:txBody>
      </p:sp>
      <p:sp>
        <p:nvSpPr>
          <p:cNvPr id="4" name="Rectángulo 3"/>
          <p:cNvSpPr/>
          <p:nvPr/>
        </p:nvSpPr>
        <p:spPr>
          <a:xfrm>
            <a:off x="323528" y="836712"/>
            <a:ext cx="8640960" cy="4524315"/>
          </a:xfrm>
          <a:prstGeom prst="rect">
            <a:avLst/>
          </a:prstGeom>
        </p:spPr>
        <p:txBody>
          <a:bodyPr wrap="square">
            <a:spAutoFit/>
          </a:bodyPr>
          <a:lstStyle/>
          <a:p>
            <a:r>
              <a:rPr lang="es-ES" dirty="0"/>
              <a:t>Las anotaciones contables efectuadas por la entidad son las siguientes:</a:t>
            </a:r>
          </a:p>
          <a:p>
            <a:endParaRPr lang="es-ES" dirty="0"/>
          </a:p>
          <a:p>
            <a:r>
              <a:rPr lang="es-ES" dirty="0"/>
              <a:t>	El 29-11-2010 la entidad efectúa el siguiente asiento:</a:t>
            </a:r>
          </a:p>
          <a:p>
            <a:endParaRPr lang="es-ES" dirty="0"/>
          </a:p>
          <a:p>
            <a:r>
              <a:rPr lang="es-ES" dirty="0"/>
              <a:t>	1.886.792,45 (117000) Reservas voluntarias</a:t>
            </a:r>
          </a:p>
          <a:p>
            <a:endParaRPr lang="es-ES" dirty="0"/>
          </a:p>
          <a:p>
            <a:r>
              <a:rPr lang="es-ES" dirty="0"/>
              <a:t>	</a:t>
            </a:r>
            <a:r>
              <a:rPr lang="es-ES" dirty="0">
                <a:solidFill>
                  <a:srgbClr val="FF0000"/>
                </a:solidFill>
              </a:rPr>
              <a:t>808.625,34</a:t>
            </a:r>
            <a:r>
              <a:rPr lang="es-ES" dirty="0"/>
              <a:t> (474002) Activo por impuesto diferido</a:t>
            </a:r>
          </a:p>
          <a:p>
            <a:r>
              <a:rPr lang="es-ES" dirty="0"/>
              <a:t>	</a:t>
            </a:r>
          </a:p>
          <a:p>
            <a:r>
              <a:rPr lang="es-ES" dirty="0" smtClean="0"/>
              <a:t>                               </a:t>
            </a:r>
            <a:r>
              <a:rPr lang="es-ES" dirty="0"/>
              <a:t>a Provisión retribuciones (140000) 2.695.417,79 	</a:t>
            </a:r>
            <a:endParaRPr lang="es-ES" dirty="0" smtClean="0"/>
          </a:p>
          <a:p>
            <a:r>
              <a:rPr lang="es-ES" dirty="0" smtClean="0"/>
              <a:t>---------------------------------------</a:t>
            </a:r>
            <a:r>
              <a:rPr lang="es-ES" dirty="0"/>
              <a:t>x-</a:t>
            </a:r>
            <a:r>
              <a:rPr lang="es-ES" dirty="0" smtClean="0"/>
              <a:t>---------------------------------</a:t>
            </a:r>
            <a:endParaRPr lang="es-ES" dirty="0"/>
          </a:p>
          <a:p>
            <a:r>
              <a:rPr lang="es-ES" dirty="0"/>
              <a:t>	El 30-11-2010 efectúa el siguiente asiento</a:t>
            </a:r>
          </a:p>
          <a:p>
            <a:endParaRPr lang="es-ES" dirty="0"/>
          </a:p>
          <a:p>
            <a:r>
              <a:rPr lang="es-ES" dirty="0"/>
              <a:t>	</a:t>
            </a:r>
            <a:r>
              <a:rPr lang="es-ES" dirty="0">
                <a:solidFill>
                  <a:srgbClr val="FFFF00"/>
                </a:solidFill>
              </a:rPr>
              <a:t>2.695.417,79 </a:t>
            </a:r>
            <a:r>
              <a:rPr lang="es-ES" dirty="0"/>
              <a:t>(140000) Provisión </a:t>
            </a:r>
            <a:r>
              <a:rPr lang="es-ES" dirty="0" smtClean="0"/>
              <a:t>retribuciones</a:t>
            </a:r>
          </a:p>
          <a:p>
            <a:r>
              <a:rPr lang="es-ES" dirty="0" smtClean="0"/>
              <a:t>			a </a:t>
            </a:r>
            <a:r>
              <a:rPr lang="es-ES" dirty="0" err="1" smtClean="0"/>
              <a:t>Remun</a:t>
            </a:r>
            <a:r>
              <a:rPr lang="es-ES" dirty="0" smtClean="0"/>
              <a:t>. pendiente pago (465000) 2.000.000 </a:t>
            </a:r>
          </a:p>
          <a:p>
            <a:r>
              <a:rPr lang="es-ES" dirty="0"/>
              <a:t>	</a:t>
            </a:r>
            <a:r>
              <a:rPr lang="es-ES" dirty="0" smtClean="0"/>
              <a:t>                                   a </a:t>
            </a:r>
            <a:r>
              <a:rPr lang="es-ES" dirty="0"/>
              <a:t>HP </a:t>
            </a:r>
            <a:r>
              <a:rPr lang="es-ES" dirty="0" err="1"/>
              <a:t>acr</a:t>
            </a:r>
            <a:r>
              <a:rPr lang="es-ES" dirty="0"/>
              <a:t>. IRPF (475100) 695.417,79 euros</a:t>
            </a:r>
          </a:p>
          <a:p>
            <a:r>
              <a:rPr lang="es-ES" dirty="0"/>
              <a:t>	---------------------------------------x-</a:t>
            </a:r>
            <a:r>
              <a:rPr lang="es-ES" dirty="0" smtClean="0"/>
              <a:t>---------------------------------</a:t>
            </a:r>
            <a:r>
              <a:rPr lang="es-ES" dirty="0"/>
              <a:t>	</a:t>
            </a:r>
          </a:p>
        </p:txBody>
      </p:sp>
    </p:spTree>
    <p:extLst>
      <p:ext uri="{BB962C8B-B14F-4D97-AF65-F5344CB8AC3E}">
        <p14:creationId xmlns:p14="http://schemas.microsoft.com/office/powerpoint/2010/main" val="36667690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3DFA25DD-77D4-4293-AE16-4250C883137C}" type="slidenum">
              <a:rPr lang="es-ES" smtClean="0"/>
              <a:t>57</a:t>
            </a:fld>
            <a:endParaRPr lang="es-ES"/>
          </a:p>
        </p:txBody>
      </p:sp>
      <p:sp>
        <p:nvSpPr>
          <p:cNvPr id="3" name="Rectángulo 2"/>
          <p:cNvSpPr/>
          <p:nvPr/>
        </p:nvSpPr>
        <p:spPr>
          <a:xfrm>
            <a:off x="1115616" y="2204864"/>
            <a:ext cx="6336704" cy="2308324"/>
          </a:xfrm>
          <a:prstGeom prst="rect">
            <a:avLst/>
          </a:prstGeom>
        </p:spPr>
        <p:txBody>
          <a:bodyPr wrap="square">
            <a:spAutoFit/>
          </a:bodyPr>
          <a:lstStyle/>
          <a:p>
            <a:r>
              <a:rPr lang="es-ES" sz="2400" dirty="0"/>
              <a:t>C</a:t>
            </a:r>
            <a:r>
              <a:rPr lang="es-ES" sz="2400" dirty="0" smtClean="0"/>
              <a:t>uenta </a:t>
            </a:r>
            <a:r>
              <a:rPr lang="es-ES" sz="2400" dirty="0"/>
              <a:t>474002 "Activo por </a:t>
            </a:r>
            <a:r>
              <a:rPr lang="es-ES" sz="2400" dirty="0" smtClean="0"/>
              <a:t>impuesto diferido</a:t>
            </a:r>
            <a:r>
              <a:rPr lang="es-ES" sz="2400" dirty="0"/>
              <a:t>" por importe de 808.625,34 euros </a:t>
            </a:r>
            <a:r>
              <a:rPr lang="es-ES" sz="2400" dirty="0" smtClean="0"/>
              <a:t>.</a:t>
            </a:r>
          </a:p>
          <a:p>
            <a:endParaRPr lang="es-ES" sz="2400" dirty="0" smtClean="0"/>
          </a:p>
          <a:p>
            <a:endParaRPr lang="es-ES" sz="2400" dirty="0"/>
          </a:p>
          <a:p>
            <a:r>
              <a:rPr lang="es-ES" sz="2400" dirty="0" smtClean="0"/>
              <a:t>Se cancela contra </a:t>
            </a:r>
            <a:r>
              <a:rPr lang="es-ES" sz="2400" dirty="0"/>
              <a:t>la cuenta 630000 "Impuesto sobre </a:t>
            </a:r>
            <a:r>
              <a:rPr lang="es-ES" sz="2400" dirty="0" smtClean="0"/>
              <a:t>beneficios“.</a:t>
            </a:r>
            <a:endParaRPr lang="es-ES" sz="2400" dirty="0"/>
          </a:p>
        </p:txBody>
      </p:sp>
    </p:spTree>
    <p:extLst>
      <p:ext uri="{BB962C8B-B14F-4D97-AF65-F5344CB8AC3E}">
        <p14:creationId xmlns:p14="http://schemas.microsoft.com/office/powerpoint/2010/main" val="23353442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3DFA25DD-77D4-4293-AE16-4250C883137C}" type="slidenum">
              <a:rPr lang="es-ES" smtClean="0"/>
              <a:t>58</a:t>
            </a:fld>
            <a:endParaRPr lang="es-ES"/>
          </a:p>
        </p:txBody>
      </p:sp>
      <p:sp>
        <p:nvSpPr>
          <p:cNvPr id="3" name="Rectángulo 2"/>
          <p:cNvSpPr/>
          <p:nvPr/>
        </p:nvSpPr>
        <p:spPr>
          <a:xfrm>
            <a:off x="395536" y="2420888"/>
            <a:ext cx="8208912" cy="2677656"/>
          </a:xfrm>
          <a:prstGeom prst="rect">
            <a:avLst/>
          </a:prstGeom>
        </p:spPr>
        <p:txBody>
          <a:bodyPr wrap="square">
            <a:spAutoFit/>
          </a:bodyPr>
          <a:lstStyle/>
          <a:p>
            <a:pPr algn="just"/>
            <a:r>
              <a:rPr lang="es-ES" sz="2400" b="1" dirty="0" smtClean="0"/>
              <a:t>4.1.3. Operaciones </a:t>
            </a:r>
            <a:r>
              <a:rPr lang="es-ES" sz="2400" b="1" dirty="0"/>
              <a:t>vinculadas. Supuesto en el que una entidad realiza una actividad de prestación de servicios que son prestados personalmente por el socio de esa entidad, siendo ésta la circunstancia determinante para la contratación de los citados servicios por terceros independientes. Operación no vinculada comparable. Servicio de características similares. Método precio libre comparable.</a:t>
            </a:r>
          </a:p>
        </p:txBody>
      </p:sp>
    </p:spTree>
    <p:extLst>
      <p:ext uri="{BB962C8B-B14F-4D97-AF65-F5344CB8AC3E}">
        <p14:creationId xmlns:p14="http://schemas.microsoft.com/office/powerpoint/2010/main" val="26490638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800" b="1" dirty="0"/>
              <a:t>ATS 6 de julio de 2022 (RCA/7268/2021; ECLI:ES:TS:2022:10616A)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59</a:t>
            </a:fld>
            <a:endParaRPr lang="es-ES"/>
          </a:p>
        </p:txBody>
      </p:sp>
      <p:sp>
        <p:nvSpPr>
          <p:cNvPr id="5" name="Rectángulo 4"/>
          <p:cNvSpPr/>
          <p:nvPr/>
        </p:nvSpPr>
        <p:spPr>
          <a:xfrm>
            <a:off x="323528" y="2276872"/>
            <a:ext cx="8712968" cy="4524315"/>
          </a:xfrm>
          <a:prstGeom prst="rect">
            <a:avLst/>
          </a:prstGeom>
        </p:spPr>
        <p:txBody>
          <a:bodyPr wrap="square">
            <a:spAutoFit/>
          </a:bodyPr>
          <a:lstStyle/>
          <a:p>
            <a:pPr algn="just"/>
            <a:r>
              <a:rPr lang="es-ES" sz="2400" dirty="0" smtClean="0"/>
              <a:t>2.1. Determinar si el apartado 2 del artículo 45 del Real Decreto Legislativo 3/2004, de 5 de marzo, por el que se aprueba el texto refundido de la Ley del Impuesto sobre la Renta de las Personas Físicas, establece una presunción iuris tantum o iuris et de iure, al disponer que se entenderá que la contraprestación efectivamente satisfecha coincide con el valor normal de mercado en las operaciones correspondientes al ejercicio de actividades profesionales o a la prestación de trabajo personal por personas físicas a sociedades en las que más del 50 por ciento de sus ingresos procedan del ejercicio de actividades profesionales, siempre que la entidad cuente con medios personales y materiales para el desarrollo de sus actividades.</a:t>
            </a:r>
            <a:endParaRPr lang="es-ES" sz="2400" dirty="0"/>
          </a:p>
        </p:txBody>
      </p:sp>
    </p:spTree>
    <p:extLst>
      <p:ext uri="{BB962C8B-B14F-4D97-AF65-F5344CB8AC3E}">
        <p14:creationId xmlns:p14="http://schemas.microsoft.com/office/powerpoint/2010/main" val="5582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Rectángulo 3"/>
          <p:cNvSpPr/>
          <p:nvPr/>
        </p:nvSpPr>
        <p:spPr>
          <a:xfrm>
            <a:off x="395536" y="1268760"/>
            <a:ext cx="8352928" cy="3319691"/>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s-ES" sz="36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white"/>
                </a:solidFill>
                <a:effectLst/>
                <a:uLnTx/>
                <a:uFillTx/>
                <a:latin typeface="Calibri"/>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s-ES" sz="3200" b="1" i="0" u="none" strike="noStrike" kern="1200" cap="none" spc="0" normalizeH="0" baseline="0" noProof="0" dirty="0">
                <a:ln>
                  <a:noFill/>
                </a:ln>
                <a:solidFill>
                  <a:prstClr val="white"/>
                </a:solidFill>
                <a:effectLst/>
                <a:uLnTx/>
                <a:uFillTx/>
                <a:latin typeface="Calibri"/>
                <a:ea typeface="+mn-ea"/>
                <a:cs typeface="+mn-cs"/>
              </a:rPr>
              <a:t>1.2.Composión de la Subsección 102 del Gabinete Técnico del Tribunal Supremo.</a:t>
            </a:r>
          </a:p>
        </p:txBody>
      </p:sp>
      <p:sp>
        <p:nvSpPr>
          <p:cNvPr id="2" name="Marcador de número de diapositiva 1"/>
          <p:cNvSpPr>
            <a:spLocks noGrp="1"/>
          </p:cNvSpPr>
          <p:nvPr>
            <p:ph type="sldNum" sz="quarter" idx="12"/>
          </p:nvPr>
        </p:nvSpPr>
        <p:spPr>
          <a:xfrm>
            <a:off x="6612093" y="630932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
        <p:nvSpPr>
          <p:cNvPr id="5" name="Rectángulo 4"/>
          <p:cNvSpPr/>
          <p:nvPr/>
        </p:nvSpPr>
        <p:spPr>
          <a:xfrm>
            <a:off x="827584" y="1296148"/>
            <a:ext cx="7846101" cy="584775"/>
          </a:xfrm>
          <a:prstGeom prst="rect">
            <a:avLst/>
          </a:prstGeom>
        </p:spPr>
        <p:style>
          <a:lnRef idx="1">
            <a:schemeClr val="accent1"/>
          </a:lnRef>
          <a:fillRef idx="3">
            <a:schemeClr val="accent1"/>
          </a:fillRef>
          <a:effectRef idx="2">
            <a:schemeClr val="accent1"/>
          </a:effectRef>
          <a:fontRef idx="minor">
            <a:schemeClr val="lt1"/>
          </a:fontRef>
        </p:style>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prstClr val="white"/>
                </a:solidFill>
                <a:effectLst/>
                <a:uLnTx/>
                <a:uFillTx/>
                <a:latin typeface="Calibri"/>
                <a:ea typeface="+mn-ea"/>
                <a:cs typeface="+mn-cs"/>
              </a:rPr>
              <a:t>1. Introducción</a:t>
            </a:r>
          </a:p>
        </p:txBody>
      </p:sp>
    </p:spTree>
    <p:extLst>
      <p:ext uri="{BB962C8B-B14F-4D97-AF65-F5344CB8AC3E}">
        <p14:creationId xmlns:p14="http://schemas.microsoft.com/office/powerpoint/2010/main" val="21591965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60</a:t>
            </a:fld>
            <a:endParaRPr lang="es-ES"/>
          </a:p>
        </p:txBody>
      </p:sp>
      <p:sp>
        <p:nvSpPr>
          <p:cNvPr id="4" name="Rectángulo 3"/>
          <p:cNvSpPr/>
          <p:nvPr/>
        </p:nvSpPr>
        <p:spPr>
          <a:xfrm>
            <a:off x="395536" y="476672"/>
            <a:ext cx="8291264" cy="4524315"/>
          </a:xfrm>
          <a:prstGeom prst="rect">
            <a:avLst/>
          </a:prstGeom>
        </p:spPr>
        <p:txBody>
          <a:bodyPr wrap="square">
            <a:spAutoFit/>
          </a:bodyPr>
          <a:lstStyle/>
          <a:p>
            <a:pPr algn="just"/>
            <a:r>
              <a:rPr lang="es-ES" sz="2400" dirty="0"/>
              <a:t>1.2. Precisar, en los casos en que el servicio que presta una persona física a la sociedad vinculada y el que presta la sociedad vinculada a terceros independientes es sustancialmente el mismo, tratándose de la prestación de un servicio intuito </a:t>
            </a:r>
            <a:r>
              <a:rPr lang="es-ES" sz="2400" dirty="0" err="1"/>
              <a:t>personae</a:t>
            </a:r>
            <a:r>
              <a:rPr lang="es-ES" sz="2400" dirty="0"/>
              <a:t>, y careciendo la sociedad de medios para realizar la operación si no es a través de la necesaria e imprescindible participación de la persona física -no aportando valor añadido (o siendo este residual) a la labor de la persona física-, si es acorde con la metodología de operaciones vinculadas del ejercicio 2006, considerar que la contraprestación pactada por esta segunda operación es el precio de mercado del bien o servicio de que se trate.</a:t>
            </a:r>
          </a:p>
        </p:txBody>
      </p:sp>
    </p:spTree>
    <p:extLst>
      <p:ext uri="{BB962C8B-B14F-4D97-AF65-F5344CB8AC3E}">
        <p14:creationId xmlns:p14="http://schemas.microsoft.com/office/powerpoint/2010/main" val="38690059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3DFA25DD-77D4-4293-AE16-4250C883137C}" type="slidenum">
              <a:rPr lang="es-ES" smtClean="0"/>
              <a:t>61</a:t>
            </a:fld>
            <a:endParaRPr lang="es-ES"/>
          </a:p>
        </p:txBody>
      </p:sp>
      <p:sp>
        <p:nvSpPr>
          <p:cNvPr id="3" name="Rectángulo 2"/>
          <p:cNvSpPr/>
          <p:nvPr/>
        </p:nvSpPr>
        <p:spPr>
          <a:xfrm>
            <a:off x="683568" y="1340768"/>
            <a:ext cx="7776864" cy="4062651"/>
          </a:xfrm>
          <a:prstGeom prst="rect">
            <a:avLst/>
          </a:prstGeom>
        </p:spPr>
        <p:txBody>
          <a:bodyPr wrap="square">
            <a:spAutoFit/>
          </a:bodyPr>
          <a:lstStyle/>
          <a:p>
            <a:pPr algn="just"/>
            <a:r>
              <a:rPr lang="es-ES" sz="2400" dirty="0"/>
              <a:t>1.3. Asimismo, en las mismas circunstancias descritas, precisar si es acorde con la metodología de operaciones vinculadas del ejercicio 2007, considerar que la contraprestación pactada por esta segunda operación es una “operación no vinculada comparable”, no siendo necesario incorporar una corrección valorativa por el mero reconocimiento de la existencia de la sociedad,  y ello sin perjuicio de las correcciones que en aplicación del método del precio libre comparable proceda realizar por los gastos fiscalmente deducibles que se centralizan en la sociedad.</a:t>
            </a:r>
          </a:p>
          <a:p>
            <a:endParaRPr lang="es-ES" dirty="0"/>
          </a:p>
        </p:txBody>
      </p:sp>
    </p:spTree>
    <p:extLst>
      <p:ext uri="{BB962C8B-B14F-4D97-AF65-F5344CB8AC3E}">
        <p14:creationId xmlns:p14="http://schemas.microsoft.com/office/powerpoint/2010/main" val="1553306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3DFA25DD-77D4-4293-AE16-4250C883137C}" type="slidenum">
              <a:rPr lang="es-ES" smtClean="0"/>
              <a:t>62</a:t>
            </a:fld>
            <a:endParaRPr lang="es-ES"/>
          </a:p>
        </p:txBody>
      </p:sp>
      <p:sp>
        <p:nvSpPr>
          <p:cNvPr id="4" name="Rectángulo 3"/>
          <p:cNvSpPr/>
          <p:nvPr/>
        </p:nvSpPr>
        <p:spPr>
          <a:xfrm>
            <a:off x="2286000" y="2828836"/>
            <a:ext cx="4572000" cy="369332"/>
          </a:xfrm>
          <a:prstGeom prst="rect">
            <a:avLst/>
          </a:prstGeom>
        </p:spPr>
        <p:txBody>
          <a:bodyPr>
            <a:spAutoFit/>
          </a:bodyPr>
          <a:lstStyle/>
          <a:p>
            <a:r>
              <a:rPr lang="es-ES" dirty="0"/>
              <a:t> </a:t>
            </a:r>
          </a:p>
        </p:txBody>
      </p:sp>
      <p:sp>
        <p:nvSpPr>
          <p:cNvPr id="5" name="Rectángulo 4"/>
          <p:cNvSpPr/>
          <p:nvPr/>
        </p:nvSpPr>
        <p:spPr>
          <a:xfrm>
            <a:off x="539552" y="2348880"/>
            <a:ext cx="7992888" cy="1938992"/>
          </a:xfrm>
          <a:prstGeom prst="rect">
            <a:avLst/>
          </a:prstGeom>
        </p:spPr>
        <p:txBody>
          <a:bodyPr wrap="square">
            <a:spAutoFit/>
          </a:bodyPr>
          <a:lstStyle/>
          <a:p>
            <a:pPr algn="just"/>
            <a:r>
              <a:rPr lang="es-ES" sz="2400" b="1" dirty="0" smtClean="0"/>
              <a:t>4.1.4. Impuesto </a:t>
            </a:r>
            <a:r>
              <a:rPr lang="es-ES" sz="2400" b="1" dirty="0"/>
              <a:t>sobre Sociedades. Base imponible. Rentas exentas obtenidas en el extranjero por establecimiento  permanente. Aplicabilidad del criterio proporcional para determinar los gastos de dirección y administración imputables al establecimiento  permanente</a:t>
            </a:r>
          </a:p>
        </p:txBody>
      </p:sp>
    </p:spTree>
    <p:extLst>
      <p:ext uri="{BB962C8B-B14F-4D97-AF65-F5344CB8AC3E}">
        <p14:creationId xmlns:p14="http://schemas.microsoft.com/office/powerpoint/2010/main" val="31351178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000" b="1" dirty="0"/>
              <a:t>ATS 29 de junio de 2022 (RCA/8015/2021; ECLI:ES:TS:2022:10096A)</a:t>
            </a:r>
            <a:br>
              <a:rPr lang="es-ES" sz="2000" b="1" dirty="0"/>
            </a:br>
            <a:r>
              <a:rPr lang="es-ES" sz="2000" b="1" dirty="0"/>
              <a:t>ATS </a:t>
            </a:r>
            <a:r>
              <a:rPr lang="es-ES" sz="2000" b="1" dirty="0" smtClean="0"/>
              <a:t>25 de mayo </a:t>
            </a:r>
            <a:r>
              <a:rPr lang="es-ES" sz="2000" b="1" dirty="0"/>
              <a:t>de 2022 (RCA/ 8008/2021 ; ECLI:ES:TS:2022:8391A)</a:t>
            </a:r>
            <a:br>
              <a:rPr lang="es-ES" sz="2000" b="1" dirty="0"/>
            </a:br>
            <a:r>
              <a:rPr lang="es-ES" sz="2000" b="1" dirty="0"/>
              <a:t>ATS </a:t>
            </a:r>
            <a:r>
              <a:rPr lang="es-ES" sz="2000" b="1" dirty="0" smtClean="0"/>
              <a:t>2 de marzo </a:t>
            </a:r>
            <a:r>
              <a:rPr lang="es-ES" sz="2000" b="1" dirty="0"/>
              <a:t>de 2022 (RCA/ 4128/2021 ; ECLI:ES:TS:2022:3341A )</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63</a:t>
            </a:fld>
            <a:endParaRPr lang="es-ES"/>
          </a:p>
        </p:txBody>
      </p:sp>
      <p:sp>
        <p:nvSpPr>
          <p:cNvPr id="4" name="Rectángulo 3"/>
          <p:cNvSpPr/>
          <p:nvPr/>
        </p:nvSpPr>
        <p:spPr>
          <a:xfrm>
            <a:off x="611560" y="2197160"/>
            <a:ext cx="7787208" cy="4524315"/>
          </a:xfrm>
          <a:prstGeom prst="rect">
            <a:avLst/>
          </a:prstGeom>
        </p:spPr>
        <p:txBody>
          <a:bodyPr wrap="square">
            <a:spAutoFit/>
          </a:bodyPr>
          <a:lstStyle/>
          <a:p>
            <a:pPr algn="just"/>
            <a:r>
              <a:rPr lang="es-ES" sz="3200" dirty="0"/>
              <a:t>Determinar si, para calcular el rendimiento obtenido por las actividades  realizadas por una sociedad en un establecimiento  permanente  situado en el extranjero, que se encuentra exento ex artículo 22 TRLIS, es procedente la aplicación de un criterio de proporcionalidad en la imputación de gastos de dirección y administración generales a tal establecimiento. </a:t>
            </a:r>
          </a:p>
        </p:txBody>
      </p:sp>
    </p:spTree>
    <p:extLst>
      <p:ext uri="{BB962C8B-B14F-4D97-AF65-F5344CB8AC3E}">
        <p14:creationId xmlns:p14="http://schemas.microsoft.com/office/powerpoint/2010/main" val="33905272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64</a:t>
            </a:fld>
            <a:endParaRPr lang="es-ES"/>
          </a:p>
        </p:txBody>
      </p:sp>
      <p:sp>
        <p:nvSpPr>
          <p:cNvPr id="4" name="Rectángulo 3"/>
          <p:cNvSpPr/>
          <p:nvPr/>
        </p:nvSpPr>
        <p:spPr>
          <a:xfrm>
            <a:off x="323528" y="2636912"/>
            <a:ext cx="8208912" cy="1200329"/>
          </a:xfrm>
          <a:prstGeom prst="rect">
            <a:avLst/>
          </a:prstGeom>
        </p:spPr>
        <p:txBody>
          <a:bodyPr wrap="square">
            <a:spAutoFit/>
          </a:bodyPr>
          <a:lstStyle/>
          <a:p>
            <a:pPr algn="just"/>
            <a:r>
              <a:rPr lang="es-ES" sz="2400" b="1" dirty="0" smtClean="0"/>
              <a:t>4.1.5.  </a:t>
            </a:r>
            <a:r>
              <a:rPr lang="es-ES" sz="2400" b="1" dirty="0"/>
              <a:t>Imputación temporal de ingresos por devoluciones de impuestos contabilizados en su día como gastos. </a:t>
            </a:r>
            <a:r>
              <a:rPr lang="es-ES" sz="2400" b="1" dirty="0" smtClean="0"/>
              <a:t> </a:t>
            </a:r>
            <a:r>
              <a:rPr lang="es-ES" sz="2400" b="1" dirty="0"/>
              <a:t>Inscripción contable de ingresos y </a:t>
            </a:r>
            <a:r>
              <a:rPr lang="es-ES" sz="2400" b="1" dirty="0" smtClean="0"/>
              <a:t>gastos.</a:t>
            </a:r>
            <a:endParaRPr lang="es-ES" sz="2400" b="1" dirty="0"/>
          </a:p>
        </p:txBody>
      </p:sp>
    </p:spTree>
    <p:extLst>
      <p:ext uri="{BB962C8B-B14F-4D97-AF65-F5344CB8AC3E}">
        <p14:creationId xmlns:p14="http://schemas.microsoft.com/office/powerpoint/2010/main" val="20389221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ATS 29 de septiembre de 2022 (RCA/1739/2022; ECLI:ES:TS:2022:13924A)</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65</a:t>
            </a:fld>
            <a:endParaRPr lang="es-ES"/>
          </a:p>
        </p:txBody>
      </p:sp>
      <p:sp>
        <p:nvSpPr>
          <p:cNvPr id="4" name="Rectángulo 3"/>
          <p:cNvSpPr/>
          <p:nvPr/>
        </p:nvSpPr>
        <p:spPr>
          <a:xfrm>
            <a:off x="755576" y="2348880"/>
            <a:ext cx="7931224" cy="3416320"/>
          </a:xfrm>
          <a:prstGeom prst="rect">
            <a:avLst/>
          </a:prstGeom>
        </p:spPr>
        <p:txBody>
          <a:bodyPr wrap="square">
            <a:spAutoFit/>
          </a:bodyPr>
          <a:lstStyle/>
          <a:p>
            <a:pPr algn="just"/>
            <a:r>
              <a:rPr lang="es-ES" dirty="0" smtClean="0"/>
              <a:t>	2.1</a:t>
            </a:r>
            <a:r>
              <a:rPr lang="es-ES" dirty="0"/>
              <a:t>. Determinar cómo procede imputar temporalmente en la base imponible del Impuesto sobre Sociedades la devolución de un impuesto, contabilizado en su día como gasto, devolución que se efectúa por la administración tributaria como consecuencia de la declaración de no ser conforme al Derecho de la Unión Europea el tributo que se devuelve.</a:t>
            </a:r>
          </a:p>
          <a:p>
            <a:pPr algn="just"/>
            <a:endParaRPr lang="es-ES" dirty="0"/>
          </a:p>
          <a:p>
            <a:pPr algn="just"/>
            <a:r>
              <a:rPr lang="es-ES" dirty="0"/>
              <a:t>	2.2. Aclarar si; la devolución de un tributo efectuada por la administración tributaria como consecuencia de la declaración de no ser conforme al Derecho de la Unión Europea el citado tributo deben imputarse temporalmente en la base imponible del Impuesto sobre Sociedades del ejercicio en que se produjo el pago del tributo en cuestión o en la base imponible del ejercicio en que se reconoce el derecho a la devolución del tributo.</a:t>
            </a:r>
          </a:p>
        </p:txBody>
      </p:sp>
    </p:spTree>
    <p:extLst>
      <p:ext uri="{BB962C8B-B14F-4D97-AF65-F5344CB8AC3E}">
        <p14:creationId xmlns:p14="http://schemas.microsoft.com/office/powerpoint/2010/main" val="10825530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66</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2" name="Rectangle 6"/>
          <p:cNvSpPr>
            <a:spLocks noChangeArrowheads="1"/>
          </p:cNvSpPr>
          <p:nvPr>
            <p:custDataLst>
              <p:tags r:id="rId1"/>
            </p:custDataLst>
          </p:nvPr>
        </p:nvSpPr>
        <p:spPr bwMode="auto">
          <a:xfrm>
            <a:off x="265807" y="2439448"/>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a:solidFill>
                  <a:prstClr val="black"/>
                </a:solidFill>
                <a:latin typeface="Calibri"/>
              </a:rPr>
              <a:t>4.2</a:t>
            </a:r>
          </a:p>
        </p:txBody>
      </p:sp>
      <p:sp>
        <p:nvSpPr>
          <p:cNvPr id="25614" name="Rectangle 8"/>
          <p:cNvSpPr>
            <a:spLocks noChangeArrowheads="1"/>
          </p:cNvSpPr>
          <p:nvPr>
            <p:custDataLst>
              <p:tags r:id="rId2"/>
            </p:custDataLst>
          </p:nvPr>
        </p:nvSpPr>
        <p:spPr bwMode="auto">
          <a:xfrm>
            <a:off x="754757" y="2443755"/>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white"/>
                </a:solidFill>
                <a:effectLst/>
                <a:uLnTx/>
                <a:uFillTx/>
                <a:latin typeface="Calibri"/>
                <a:ea typeface="+mn-ea"/>
                <a:cs typeface="+mn-cs"/>
              </a:rPr>
              <a:t>Impuesto sobre la renta de las personas </a:t>
            </a:r>
            <a:r>
              <a:rPr kumimoji="0" lang="en-US" altLang="en-US" sz="1800" b="1" i="0" u="none" strike="noStrike" kern="1200" cap="none" spc="0" normalizeH="0" baseline="0" noProof="0" dirty="0" smtClean="0">
                <a:ln>
                  <a:noFill/>
                </a:ln>
                <a:solidFill>
                  <a:prstClr val="white"/>
                </a:solidFill>
                <a:effectLst/>
                <a:uLnTx/>
                <a:uFillTx/>
                <a:latin typeface="Calibri"/>
                <a:ea typeface="+mn-ea"/>
                <a:cs typeface="+mn-cs"/>
              </a:rPr>
              <a:t>físicas. </a:t>
            </a:r>
            <a:endParaRPr kumimoji="0" lang="en-US"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1069085"/>
            <a:ext cx="5248880" cy="327269"/>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marL="0" marR="0" lvl="0" indent="0" algn="ctr" defTabSz="914400" rtl="0" eaLnBrk="1" fontAlgn="auto" latinLnBrk="0" hangingPunct="1">
              <a:lnSpc>
                <a:spcPts val="2663"/>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rPr>
              <a:t>4. Impuestos estatales.</a:t>
            </a:r>
          </a:p>
        </p:txBody>
      </p:sp>
    </p:spTree>
    <p:extLst>
      <p:ext uri="{BB962C8B-B14F-4D97-AF65-F5344CB8AC3E}">
        <p14:creationId xmlns:p14="http://schemas.microsoft.com/office/powerpoint/2010/main" val="37370154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67</a:t>
            </a:fld>
            <a:endParaRPr lang="en-GB"/>
          </a:p>
        </p:txBody>
      </p:sp>
      <p:sp>
        <p:nvSpPr>
          <p:cNvPr id="6" name="Rectángulo 5"/>
          <p:cNvSpPr/>
          <p:nvPr/>
        </p:nvSpPr>
        <p:spPr>
          <a:xfrm>
            <a:off x="755576" y="2564904"/>
            <a:ext cx="7931224" cy="1384995"/>
          </a:xfrm>
          <a:prstGeom prst="rect">
            <a:avLst/>
          </a:prstGeom>
        </p:spPr>
        <p:txBody>
          <a:bodyPr wrap="square">
            <a:spAutoFit/>
          </a:bodyPr>
          <a:lstStyle/>
          <a:p>
            <a:r>
              <a:rPr lang="es-ES" sz="2800" b="1" dirty="0" smtClean="0"/>
              <a:t>4.2.1. Exigencia </a:t>
            </a:r>
            <a:r>
              <a:rPr lang="es-ES" sz="2800" b="1" dirty="0"/>
              <a:t>de que la declaración del IRPF sea presentada con carácter obligatorio por medios electrónicos a través de </a:t>
            </a:r>
            <a:r>
              <a:rPr lang="es-ES" sz="2800" b="1" dirty="0" smtClean="0"/>
              <a:t>Internet.</a:t>
            </a:r>
            <a:endParaRPr lang="es-ES" sz="2800" b="1" dirty="0"/>
          </a:p>
        </p:txBody>
      </p:sp>
    </p:spTree>
    <p:extLst>
      <p:ext uri="{BB962C8B-B14F-4D97-AF65-F5344CB8AC3E}">
        <p14:creationId xmlns:p14="http://schemas.microsoft.com/office/powerpoint/2010/main" val="380292716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smtClean="0"/>
              <a:t>ATS 25 </a:t>
            </a:r>
            <a:r>
              <a:rPr lang="es-ES" sz="2800" b="1" dirty="0"/>
              <a:t>de mayo de 2022 </a:t>
            </a:r>
            <a:r>
              <a:rPr lang="es-ES" sz="2800" b="1" dirty="0" smtClean="0"/>
              <a:t>(RCA/6391/2021; </a:t>
            </a:r>
            <a:r>
              <a:rPr lang="es-ES" sz="2800" b="1" dirty="0"/>
              <a:t>ECLI:ES:TS:2022:8331A )</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68</a:t>
            </a:fld>
            <a:endParaRPr lang="es-ES"/>
          </a:p>
        </p:txBody>
      </p:sp>
      <p:sp>
        <p:nvSpPr>
          <p:cNvPr id="4" name="Rectángulo 3"/>
          <p:cNvSpPr/>
          <p:nvPr/>
        </p:nvSpPr>
        <p:spPr>
          <a:xfrm>
            <a:off x="457200" y="2780928"/>
            <a:ext cx="7715200" cy="2246769"/>
          </a:xfrm>
          <a:prstGeom prst="rect">
            <a:avLst/>
          </a:prstGeom>
        </p:spPr>
        <p:txBody>
          <a:bodyPr wrap="square">
            <a:spAutoFit/>
          </a:bodyPr>
          <a:lstStyle/>
          <a:p>
            <a:pPr algn="just"/>
            <a:r>
              <a:rPr lang="es-ES" sz="2800" dirty="0"/>
              <a:t>Determinar si la exigencia de que la declaración del IRPF sea presentada con carácter obligatorio por medios electrónicos a través de Internet, contenida en la Orden HAC/277/2019, de 4 de marzo, resulta ajustada a Derecho.</a:t>
            </a:r>
          </a:p>
        </p:txBody>
      </p:sp>
    </p:spTree>
    <p:extLst>
      <p:ext uri="{BB962C8B-B14F-4D97-AF65-F5344CB8AC3E}">
        <p14:creationId xmlns:p14="http://schemas.microsoft.com/office/powerpoint/2010/main" val="4924544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69</a:t>
            </a:fld>
            <a:endParaRPr lang="en-GB"/>
          </a:p>
        </p:txBody>
      </p:sp>
      <p:sp>
        <p:nvSpPr>
          <p:cNvPr id="5" name="Rectángulo 4"/>
          <p:cNvSpPr/>
          <p:nvPr/>
        </p:nvSpPr>
        <p:spPr>
          <a:xfrm>
            <a:off x="179512" y="2924944"/>
            <a:ext cx="8640960" cy="1384995"/>
          </a:xfrm>
          <a:prstGeom prst="rect">
            <a:avLst/>
          </a:prstGeom>
        </p:spPr>
        <p:txBody>
          <a:bodyPr wrap="square">
            <a:spAutoFit/>
          </a:bodyPr>
          <a:lstStyle/>
          <a:p>
            <a:pPr algn="just"/>
            <a:r>
              <a:rPr lang="es-ES" sz="2800" b="1" dirty="0" smtClean="0"/>
              <a:t>4.2.2. </a:t>
            </a:r>
            <a:r>
              <a:rPr lang="es-ES" sz="2800" b="1" dirty="0"/>
              <a:t>Aplicación de las normas tributarias. Calificación. Normas privadas. Reglamento sobre Agentes de Jugadores de la FIFA. </a:t>
            </a:r>
          </a:p>
        </p:txBody>
      </p:sp>
    </p:spTree>
    <p:extLst>
      <p:ext uri="{BB962C8B-B14F-4D97-AF65-F5344CB8AC3E}">
        <p14:creationId xmlns:p14="http://schemas.microsoft.com/office/powerpoint/2010/main" val="166283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Rectángulo redondeado 2"/>
          <p:cNvSpPr/>
          <p:nvPr/>
        </p:nvSpPr>
        <p:spPr>
          <a:xfrm>
            <a:off x="1403648" y="548680"/>
            <a:ext cx="6547485" cy="746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s-ES_tradnl" sz="1800" b="1"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rPr>
              <a:t>COMPOSICIÓN DE LA SUBSECCIÓN 102 GABINETE TÉCNICO DEL TRIBUNAL SUPREMO</a:t>
            </a:r>
            <a:endParaRPr kumimoji="0" lang="es-ES" sz="1800" b="1" i="0" u="none" strike="noStrike" kern="1200" cap="none" spc="0" normalizeH="0" baseline="0" noProof="0" dirty="0">
              <a:ln>
                <a:noFill/>
              </a:ln>
              <a:solidFill>
                <a:prstClr val="white"/>
              </a:solidFill>
              <a:effectLst/>
              <a:uLnTx/>
              <a:uFillTx/>
              <a:latin typeface="Calibri"/>
              <a:ea typeface="Calibri" panose="020F0502020204030204" pitchFamily="34" charset="0"/>
              <a:cs typeface="Times New Roman" panose="02020603050405020304" pitchFamily="18" charset="0"/>
            </a:endParaRPr>
          </a:p>
        </p:txBody>
      </p:sp>
      <p:graphicFrame>
        <p:nvGraphicFramePr>
          <p:cNvPr id="4" name="Diagrama 3"/>
          <p:cNvGraphicFramePr/>
          <p:nvPr>
            <p:extLst>
              <p:ext uri="{D42A27DB-BD31-4B8C-83A1-F6EECF244321}">
                <p14:modId xmlns:p14="http://schemas.microsoft.com/office/powerpoint/2010/main" val="3038294159"/>
              </p:ext>
            </p:extLst>
          </p:nvPr>
        </p:nvGraphicFramePr>
        <p:xfrm>
          <a:off x="756283" y="1772816"/>
          <a:ext cx="7842213" cy="4455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número de diapositiva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spTree>
    <p:extLst>
      <p:ext uri="{BB962C8B-B14F-4D97-AF65-F5344CB8AC3E}">
        <p14:creationId xmlns:p14="http://schemas.microsoft.com/office/powerpoint/2010/main" val="22901324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800" b="1" dirty="0"/>
              <a:t>ATS de 15 de junio de 2022 (RCA/4702/2021; ECLI:ES:TS:2022:9395A)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70</a:t>
            </a:fld>
            <a:endParaRPr lang="en-GB"/>
          </a:p>
        </p:txBody>
      </p:sp>
      <p:sp>
        <p:nvSpPr>
          <p:cNvPr id="7" name="Rectángulo 6"/>
          <p:cNvSpPr/>
          <p:nvPr/>
        </p:nvSpPr>
        <p:spPr>
          <a:xfrm>
            <a:off x="755576" y="2204864"/>
            <a:ext cx="7848872" cy="4093428"/>
          </a:xfrm>
          <a:prstGeom prst="rect">
            <a:avLst/>
          </a:prstGeom>
        </p:spPr>
        <p:txBody>
          <a:bodyPr wrap="square">
            <a:spAutoFit/>
          </a:bodyPr>
          <a:lstStyle/>
          <a:p>
            <a:pPr algn="just"/>
            <a:r>
              <a:rPr lang="es-ES" sz="2000" dirty="0"/>
              <a:t>2.1. Determinar si la Administración puede ejercer la facultad de calificación que le otorga el artículo 13 LGT amparándose en normas de carácter privado, como en este caso, la versión revisada del Reglamento sobre Agentes de Jugadores de la Federación Internacional de Fútbol Asociado aprobado el 29 de octubre de 2007.</a:t>
            </a:r>
          </a:p>
          <a:p>
            <a:pPr algn="just"/>
            <a:endParaRPr lang="es-ES" sz="2000" dirty="0"/>
          </a:p>
          <a:p>
            <a:pPr algn="just"/>
            <a:r>
              <a:rPr lang="es-ES" sz="2000" dirty="0" smtClean="0"/>
              <a:t>2.2 </a:t>
            </a:r>
            <a:r>
              <a:rPr lang="es-ES" sz="2000" dirty="0"/>
              <a:t>Aclarar si, en aplicación del artículo 210.2 LGT, deben incorporarse formalmente al expediente sancionador, antes de la propuesta de resolución, las resoluciones administrativas relativas a la regularización de la situación tributaria del otro contribuyente implicado en la realización del hecho imponible que se liquida, en este caso la Sociedad que pagaba el salario del jugador de fútbol y al agente, cuando hayan sido tenidas en cuenta en la resolución sancionadora. </a:t>
            </a:r>
          </a:p>
        </p:txBody>
      </p:sp>
    </p:spTree>
    <p:extLst>
      <p:ext uri="{BB962C8B-B14F-4D97-AF65-F5344CB8AC3E}">
        <p14:creationId xmlns:p14="http://schemas.microsoft.com/office/powerpoint/2010/main" val="19251408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71</a:t>
            </a:fld>
            <a:endParaRPr lang="es-ES"/>
          </a:p>
        </p:txBody>
      </p:sp>
      <p:sp>
        <p:nvSpPr>
          <p:cNvPr id="4" name="Rectángulo 3"/>
          <p:cNvSpPr/>
          <p:nvPr/>
        </p:nvSpPr>
        <p:spPr>
          <a:xfrm>
            <a:off x="827584" y="2636912"/>
            <a:ext cx="7416824" cy="2246769"/>
          </a:xfrm>
          <a:prstGeom prst="rect">
            <a:avLst/>
          </a:prstGeom>
        </p:spPr>
        <p:txBody>
          <a:bodyPr wrap="square">
            <a:spAutoFit/>
          </a:bodyPr>
          <a:lstStyle/>
          <a:p>
            <a:pPr algn="just"/>
            <a:r>
              <a:rPr lang="es-ES" sz="2800" b="1" dirty="0" smtClean="0"/>
              <a:t>4.2.3. </a:t>
            </a:r>
            <a:r>
              <a:rPr lang="es-ES" sz="2800" b="1" dirty="0"/>
              <a:t>Interpretación y aplicación de las normas tributarias. Delimitación del alcance de la potestad de calificación (art. 13 LGT) frente al ámbito del conflicto en la aplicación de la norma tributaria (art. 15 LGT).</a:t>
            </a:r>
          </a:p>
        </p:txBody>
      </p:sp>
    </p:spTree>
    <p:extLst>
      <p:ext uri="{BB962C8B-B14F-4D97-AF65-F5344CB8AC3E}">
        <p14:creationId xmlns:p14="http://schemas.microsoft.com/office/powerpoint/2010/main" val="23133575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000" b="1" dirty="0" smtClean="0"/>
              <a:t>ATS  </a:t>
            </a:r>
            <a:r>
              <a:rPr lang="es-ES" sz="2000" b="1" dirty="0"/>
              <a:t>29 de septiembre de 2022 (RCA/1496/2022; ECLI:ES:TS:2022:13064A)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72</a:t>
            </a:fld>
            <a:endParaRPr lang="es-ES"/>
          </a:p>
        </p:txBody>
      </p:sp>
      <p:sp>
        <p:nvSpPr>
          <p:cNvPr id="4" name="Rectángulo 3"/>
          <p:cNvSpPr/>
          <p:nvPr/>
        </p:nvSpPr>
        <p:spPr>
          <a:xfrm>
            <a:off x="755576" y="1836524"/>
            <a:ext cx="7416824" cy="4893647"/>
          </a:xfrm>
          <a:prstGeom prst="rect">
            <a:avLst/>
          </a:prstGeom>
        </p:spPr>
        <p:txBody>
          <a:bodyPr wrap="square">
            <a:spAutoFit/>
          </a:bodyPr>
          <a:lstStyle/>
          <a:p>
            <a:pPr algn="just"/>
            <a:r>
              <a:rPr lang="es-ES" sz="2400" dirty="0"/>
              <a:t>Determinar si la Administración tributaria, al amparo del artículo 13 de la Ley General Tributaria, puede directamente recalificar como una reducción de capital con devolución de aportaciones a los efectos del artículo 33.3.a) de la Ley del IRPF un conjunto de operaciones consistentes en la adquisición en autocartera de determinados valores representativos del capital de una sociedad y, subsiguientemente, una reducción de capital con amortización de aquellos valores; o si, por el contrario, tal recalificación exige la previa tramitación de un procedimiento de declaración de conflicto en la aplicación de la norma tributaria previsto en el artículo 15 de la Ley General Tributaria.</a:t>
            </a:r>
          </a:p>
        </p:txBody>
      </p:sp>
    </p:spTree>
    <p:extLst>
      <p:ext uri="{BB962C8B-B14F-4D97-AF65-F5344CB8AC3E}">
        <p14:creationId xmlns:p14="http://schemas.microsoft.com/office/powerpoint/2010/main" val="19743144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73</a:t>
            </a:fld>
            <a:endParaRPr lang="en-GB"/>
          </a:p>
        </p:txBody>
      </p:sp>
      <p:sp>
        <p:nvSpPr>
          <p:cNvPr id="5" name="Rectángulo 4"/>
          <p:cNvSpPr/>
          <p:nvPr/>
        </p:nvSpPr>
        <p:spPr>
          <a:xfrm>
            <a:off x="179512" y="2924944"/>
            <a:ext cx="8640960" cy="1384995"/>
          </a:xfrm>
          <a:prstGeom prst="rect">
            <a:avLst/>
          </a:prstGeom>
        </p:spPr>
        <p:txBody>
          <a:bodyPr wrap="square">
            <a:spAutoFit/>
          </a:bodyPr>
          <a:lstStyle/>
          <a:p>
            <a:pPr algn="just"/>
            <a:r>
              <a:rPr lang="es-ES" sz="2800" b="1" dirty="0" smtClean="0"/>
              <a:t>4.2.4. Índice </a:t>
            </a:r>
            <a:r>
              <a:rPr lang="es-ES" sz="2800" b="1" dirty="0"/>
              <a:t>corrector del 0,90 por 100 para empresas de pequeña dimensión con hasta dos trabajadores en el método de estimación </a:t>
            </a:r>
            <a:r>
              <a:rPr lang="es-ES" sz="2800" b="1" dirty="0" smtClean="0"/>
              <a:t>objetiva. </a:t>
            </a:r>
            <a:endParaRPr lang="es-ES" sz="2800" b="1" dirty="0"/>
          </a:p>
        </p:txBody>
      </p:sp>
    </p:spTree>
    <p:extLst>
      <p:ext uri="{BB962C8B-B14F-4D97-AF65-F5344CB8AC3E}">
        <p14:creationId xmlns:p14="http://schemas.microsoft.com/office/powerpoint/2010/main" val="7635150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3200" b="1" dirty="0"/>
              <a:t>ATS 18 de enero de 2023 (RCA/4869/2022 ECLI:ES:TS:2023:290A)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74</a:t>
            </a:fld>
            <a:endParaRPr lang="es-ES"/>
          </a:p>
        </p:txBody>
      </p:sp>
      <p:sp>
        <p:nvSpPr>
          <p:cNvPr id="4" name="Rectángulo 3"/>
          <p:cNvSpPr/>
          <p:nvPr/>
        </p:nvSpPr>
        <p:spPr>
          <a:xfrm>
            <a:off x="179512" y="2204864"/>
            <a:ext cx="8507288" cy="3108543"/>
          </a:xfrm>
          <a:prstGeom prst="rect">
            <a:avLst/>
          </a:prstGeom>
        </p:spPr>
        <p:txBody>
          <a:bodyPr wrap="square">
            <a:spAutoFit/>
          </a:bodyPr>
          <a:lstStyle/>
          <a:p>
            <a:pPr algn="just"/>
            <a:r>
              <a:rPr lang="es-ES" sz="2800" dirty="0" smtClean="0"/>
              <a:t>	Determinar </a:t>
            </a:r>
            <a:r>
              <a:rPr lang="es-ES" sz="2800" dirty="0"/>
              <a:t>cómo se ha de aplicar el índice corrector del 0,90 por 100 para empresas de pequeña dimensión con hasta dos trabajadores en el método de estimación objetiva del IRPF: si de forma nominal, es decir, únicamente cuando se cuente con un máximo de 2 trabajadores contratados a la vez o, por el contrario, en función de las horas anuales prorrateadas por trabajador.</a:t>
            </a:r>
          </a:p>
        </p:txBody>
      </p:sp>
    </p:spTree>
    <p:extLst>
      <p:ext uri="{BB962C8B-B14F-4D97-AF65-F5344CB8AC3E}">
        <p14:creationId xmlns:p14="http://schemas.microsoft.com/office/powerpoint/2010/main" val="35021395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75</a:t>
            </a:fld>
            <a:endParaRPr lang="es-ES"/>
          </a:p>
        </p:txBody>
      </p:sp>
      <p:sp>
        <p:nvSpPr>
          <p:cNvPr id="4" name="Rectángulo 3"/>
          <p:cNvSpPr/>
          <p:nvPr/>
        </p:nvSpPr>
        <p:spPr>
          <a:xfrm>
            <a:off x="1115616" y="2636912"/>
            <a:ext cx="6840760" cy="1200329"/>
          </a:xfrm>
          <a:prstGeom prst="rect">
            <a:avLst/>
          </a:prstGeom>
        </p:spPr>
        <p:txBody>
          <a:bodyPr wrap="square">
            <a:spAutoFit/>
          </a:bodyPr>
          <a:lstStyle/>
          <a:p>
            <a:pPr algn="just"/>
            <a:r>
              <a:rPr lang="es-ES" sz="2400" b="1" dirty="0" smtClean="0"/>
              <a:t>4.2.5. Base </a:t>
            </a:r>
            <a:r>
              <a:rPr lang="es-ES" sz="2400" b="1" dirty="0"/>
              <a:t>imponible. Gastos deducibles. Determinar si los intereses de demora e intereses suspensivos son gastos deducibles en el IRPF.</a:t>
            </a:r>
          </a:p>
        </p:txBody>
      </p:sp>
    </p:spTree>
    <p:extLst>
      <p:ext uri="{BB962C8B-B14F-4D97-AF65-F5344CB8AC3E}">
        <p14:creationId xmlns:p14="http://schemas.microsoft.com/office/powerpoint/2010/main" val="24857816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800" b="1" dirty="0"/>
              <a:t>ATS 13 de julio de 2022 (RCA/ 515/2022; ECLI:ES:TS:2022:11073A)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76</a:t>
            </a:fld>
            <a:endParaRPr lang="es-ES"/>
          </a:p>
        </p:txBody>
      </p:sp>
      <p:sp>
        <p:nvSpPr>
          <p:cNvPr id="4" name="Rectángulo 3"/>
          <p:cNvSpPr/>
          <p:nvPr/>
        </p:nvSpPr>
        <p:spPr>
          <a:xfrm>
            <a:off x="323528" y="2060848"/>
            <a:ext cx="8280920" cy="3416320"/>
          </a:xfrm>
          <a:prstGeom prst="rect">
            <a:avLst/>
          </a:prstGeom>
        </p:spPr>
        <p:txBody>
          <a:bodyPr wrap="square">
            <a:spAutoFit/>
          </a:bodyPr>
          <a:lstStyle/>
          <a:p>
            <a:pPr algn="just"/>
            <a:r>
              <a:rPr lang="es-ES" sz="2400" dirty="0"/>
              <a:t>Determinar si, a efectos del Impuesto sobre la Renta de las Personas Físicas, los intereses de demora, sean los que se exijan en la liquidación practicada en un procedimiento de comprobación de rentas susceptibles de gravamen en las personas físicas relativas al desarrollo de su actividad económica, sean los devengados por la suspensión de la ejecución del acto administrativo impugnado, tienen o no la consideración de gasto fiscalmente deducible, atendida su naturaleza jurídica y con qué alcance y límites.</a:t>
            </a:r>
          </a:p>
        </p:txBody>
      </p:sp>
    </p:spTree>
    <p:extLst>
      <p:ext uri="{BB962C8B-B14F-4D97-AF65-F5344CB8AC3E}">
        <p14:creationId xmlns:p14="http://schemas.microsoft.com/office/powerpoint/2010/main" val="18230458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77</a:t>
            </a:fld>
            <a:endParaRPr lang="es-ES"/>
          </a:p>
        </p:txBody>
      </p:sp>
      <p:sp>
        <p:nvSpPr>
          <p:cNvPr id="4" name="Rectángulo 3"/>
          <p:cNvSpPr/>
          <p:nvPr/>
        </p:nvSpPr>
        <p:spPr>
          <a:xfrm>
            <a:off x="467544" y="2996952"/>
            <a:ext cx="7920880" cy="954107"/>
          </a:xfrm>
          <a:prstGeom prst="rect">
            <a:avLst/>
          </a:prstGeom>
        </p:spPr>
        <p:txBody>
          <a:bodyPr wrap="square">
            <a:spAutoFit/>
          </a:bodyPr>
          <a:lstStyle/>
          <a:p>
            <a:pPr algn="just"/>
            <a:r>
              <a:rPr lang="es-ES" sz="2800" b="1" dirty="0" smtClean="0"/>
              <a:t>4.2.6.Base </a:t>
            </a:r>
            <a:r>
              <a:rPr lang="es-ES" sz="2800" b="1" dirty="0"/>
              <a:t>imponible. Reducciones del rendimiento íntegro del trabajo. Rentas irregulares.</a:t>
            </a:r>
          </a:p>
        </p:txBody>
      </p:sp>
    </p:spTree>
    <p:extLst>
      <p:ext uri="{BB962C8B-B14F-4D97-AF65-F5344CB8AC3E}">
        <p14:creationId xmlns:p14="http://schemas.microsoft.com/office/powerpoint/2010/main" val="21311335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400" dirty="0"/>
              <a:t>ATS 29 de junio de 2022 (RCA/2334/2021; ECLI:ES:TS:2022:10098A)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78</a:t>
            </a:fld>
            <a:endParaRPr lang="es-ES"/>
          </a:p>
        </p:txBody>
      </p:sp>
      <p:sp>
        <p:nvSpPr>
          <p:cNvPr id="4" name="Rectángulo 3"/>
          <p:cNvSpPr/>
          <p:nvPr/>
        </p:nvSpPr>
        <p:spPr>
          <a:xfrm>
            <a:off x="251520" y="2492896"/>
            <a:ext cx="8136904" cy="2677656"/>
          </a:xfrm>
          <a:prstGeom prst="rect">
            <a:avLst/>
          </a:prstGeom>
        </p:spPr>
        <p:txBody>
          <a:bodyPr wrap="square">
            <a:spAutoFit/>
          </a:bodyPr>
          <a:lstStyle/>
          <a:p>
            <a:pPr algn="just"/>
            <a:r>
              <a:rPr lang="es-ES" sz="2800" dirty="0"/>
              <a:t>Determinar si es posible aplicar la reducción por rendimientos irregulares prevista en el artículo 18.2 LIRPF, a las retribuciones percibidas por altos directivos que también son consejeros con ocasión de su despido, cuando se cumplen el resto de requisitos exigidos en el precepto.</a:t>
            </a:r>
          </a:p>
        </p:txBody>
      </p:sp>
    </p:spTree>
    <p:extLst>
      <p:ext uri="{BB962C8B-B14F-4D97-AF65-F5344CB8AC3E}">
        <p14:creationId xmlns:p14="http://schemas.microsoft.com/office/powerpoint/2010/main" val="30039677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fld id="{3DFA25DD-77D4-4293-AE16-4250C883137C}" type="slidenum">
              <a:rPr lang="es-ES" smtClean="0"/>
              <a:t>79</a:t>
            </a:fld>
            <a:endParaRPr lang="es-ES"/>
          </a:p>
        </p:txBody>
      </p:sp>
      <p:sp>
        <p:nvSpPr>
          <p:cNvPr id="4" name="Rectángulo 3"/>
          <p:cNvSpPr/>
          <p:nvPr/>
        </p:nvSpPr>
        <p:spPr>
          <a:xfrm>
            <a:off x="179512" y="1988840"/>
            <a:ext cx="8280920" cy="2062103"/>
          </a:xfrm>
          <a:prstGeom prst="rect">
            <a:avLst/>
          </a:prstGeom>
        </p:spPr>
        <p:txBody>
          <a:bodyPr wrap="square">
            <a:spAutoFit/>
          </a:bodyPr>
          <a:lstStyle/>
          <a:p>
            <a:pPr algn="just"/>
            <a:r>
              <a:rPr lang="es-ES" sz="3200" b="1" dirty="0" smtClean="0"/>
              <a:t>4.2.7. Tributación </a:t>
            </a:r>
            <a:r>
              <a:rPr lang="es-ES" sz="3200" b="1" dirty="0"/>
              <a:t>de las pensiones de </a:t>
            </a:r>
            <a:r>
              <a:rPr lang="es-ES" sz="3200" b="1" dirty="0" smtClean="0"/>
              <a:t>jubilación. </a:t>
            </a:r>
            <a:r>
              <a:rPr lang="es-ES" sz="3200" b="1" dirty="0"/>
              <a:t>Régimen transitorio aplicable a las mutualidades de previsión social. Mutualidad Laboral de Banca. </a:t>
            </a:r>
          </a:p>
        </p:txBody>
      </p:sp>
    </p:spTree>
    <p:extLst>
      <p:ext uri="{BB962C8B-B14F-4D97-AF65-F5344CB8AC3E}">
        <p14:creationId xmlns:p14="http://schemas.microsoft.com/office/powerpoint/2010/main" val="1763740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graphicFrame>
        <p:nvGraphicFramePr>
          <p:cNvPr id="5" name="Gráfico 4"/>
          <p:cNvGraphicFramePr>
            <a:graphicFrameLocks/>
          </p:cNvGraphicFramePr>
          <p:nvPr>
            <p:extLst>
              <p:ext uri="{D42A27DB-BD31-4B8C-83A1-F6EECF244321}">
                <p14:modId xmlns:p14="http://schemas.microsoft.com/office/powerpoint/2010/main" val="794399799"/>
              </p:ext>
            </p:extLst>
          </p:nvPr>
        </p:nvGraphicFramePr>
        <p:xfrm>
          <a:off x="196884" y="3498041"/>
          <a:ext cx="8640000" cy="32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p:cNvGraphicFramePr>
            <a:graphicFrameLocks/>
          </p:cNvGraphicFramePr>
          <p:nvPr>
            <p:extLst>
              <p:ext uri="{D42A27DB-BD31-4B8C-83A1-F6EECF244321}">
                <p14:modId xmlns:p14="http://schemas.microsoft.com/office/powerpoint/2010/main" val="553060040"/>
              </p:ext>
            </p:extLst>
          </p:nvPr>
        </p:nvGraphicFramePr>
        <p:xfrm>
          <a:off x="160095" y="116632"/>
          <a:ext cx="8640960"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7" name="Marcador de número de diapositiva 6"/>
          <p:cNvSpPr>
            <a:spLocks noGrp="1"/>
          </p:cNvSpPr>
          <p:nvPr>
            <p:ph type="sldNum" sz="quarter" idx="12"/>
          </p:nvPr>
        </p:nvSpPr>
        <p:spPr/>
        <p:txBody>
          <a:bodyPr/>
          <a:lstStyle/>
          <a:p>
            <a:fld id="{3DFA25DD-77D4-4293-AE16-4250C883137C}" type="slidenum">
              <a:rPr lang="es-ES" smtClean="0"/>
              <a:t>8</a:t>
            </a:fld>
            <a:endParaRPr lang="es-ES"/>
          </a:p>
        </p:txBody>
      </p:sp>
    </p:spTree>
    <p:extLst>
      <p:ext uri="{BB962C8B-B14F-4D97-AF65-F5344CB8AC3E}">
        <p14:creationId xmlns:p14="http://schemas.microsoft.com/office/powerpoint/2010/main" val="55942015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ATS 22 de septiembre de 2022 ( RCA/1841/2022; ECLI:ES:TS:2022:12542A)</a:t>
            </a:r>
          </a:p>
        </p:txBody>
      </p:sp>
      <p:sp>
        <p:nvSpPr>
          <p:cNvPr id="3" name="Marcador de número de diapositiva 2"/>
          <p:cNvSpPr>
            <a:spLocks noGrp="1"/>
          </p:cNvSpPr>
          <p:nvPr>
            <p:ph type="sldNum" sz="quarter" idx="12"/>
          </p:nvPr>
        </p:nvSpPr>
        <p:spPr/>
        <p:txBody>
          <a:bodyPr/>
          <a:lstStyle/>
          <a:p>
            <a:fld id="{3DFA25DD-77D4-4293-AE16-4250C883137C}" type="slidenum">
              <a:rPr lang="es-ES" smtClean="0"/>
              <a:t>80</a:t>
            </a:fld>
            <a:endParaRPr lang="es-ES"/>
          </a:p>
        </p:txBody>
      </p:sp>
      <p:sp>
        <p:nvSpPr>
          <p:cNvPr id="4" name="Rectángulo 3"/>
          <p:cNvSpPr/>
          <p:nvPr/>
        </p:nvSpPr>
        <p:spPr>
          <a:xfrm>
            <a:off x="251520" y="1844824"/>
            <a:ext cx="8640960" cy="4401205"/>
          </a:xfrm>
          <a:prstGeom prst="rect">
            <a:avLst/>
          </a:prstGeom>
        </p:spPr>
        <p:txBody>
          <a:bodyPr wrap="square">
            <a:spAutoFit/>
          </a:bodyPr>
          <a:lstStyle/>
          <a:p>
            <a:pPr algn="just"/>
            <a:r>
              <a:rPr lang="es-ES" sz="2000" dirty="0" smtClean="0"/>
              <a:t>	2.1</a:t>
            </a:r>
            <a:r>
              <a:rPr lang="es-ES" sz="2000" dirty="0"/>
              <a:t>. Precisar si las aportaciones a la Mutualidad Laboral de Banca realizadas a partir del 1 de enero de 1967, tienen la naturaleza de cotizaciones a la Seguridad Social o aportaciones a contrato de seguro concertados con mutualidades de previsión social.</a:t>
            </a:r>
          </a:p>
          <a:p>
            <a:pPr algn="just"/>
            <a:r>
              <a:rPr lang="es-ES" sz="2000" dirty="0"/>
              <a:t>	</a:t>
            </a:r>
          </a:p>
          <a:p>
            <a:pPr algn="just"/>
            <a:r>
              <a:rPr lang="es-ES" sz="2000" dirty="0"/>
              <a:t>	2.2. En función de la respuesta dada a la pregunta anterior, determinar si resulta procedente la aplicación de la Disposición Transitoria Segunda de la Ley 35/2006, de 28 de noviembre, a la pensión pública por jubilación percibida de la Seguridad Social, cuando se han realizado aportaciones a la Mutualidad Laboral de Banca a partir del 1 de enero de 1967, precisando si debe integrarse en la base imponible del IRPF el 100% del importe percibido como rendimientos del trabajo, o por el contrario, debe integrarse en la base imponible del impuesto el 75% de las prestaciones por jubilación o invalidez percibidas.</a:t>
            </a:r>
          </a:p>
          <a:p>
            <a:pPr algn="just"/>
            <a:endParaRPr lang="es-ES" sz="2000" dirty="0"/>
          </a:p>
        </p:txBody>
      </p:sp>
    </p:spTree>
    <p:extLst>
      <p:ext uri="{BB962C8B-B14F-4D97-AF65-F5344CB8AC3E}">
        <p14:creationId xmlns:p14="http://schemas.microsoft.com/office/powerpoint/2010/main" val="30753831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81</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2" name="Rectangle 6"/>
          <p:cNvSpPr>
            <a:spLocks noChangeArrowheads="1"/>
          </p:cNvSpPr>
          <p:nvPr>
            <p:custDataLst>
              <p:tags r:id="rId1"/>
            </p:custDataLst>
          </p:nvPr>
        </p:nvSpPr>
        <p:spPr bwMode="auto">
          <a:xfrm>
            <a:off x="265807" y="2439448"/>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smtClean="0">
                <a:solidFill>
                  <a:prstClr val="black"/>
                </a:solidFill>
                <a:latin typeface="Calibri"/>
              </a:rPr>
              <a:t>4.3</a:t>
            </a:r>
            <a:endParaRPr lang="en-GB" altLang="en-US" b="1" dirty="0">
              <a:solidFill>
                <a:prstClr val="black"/>
              </a:solidFill>
              <a:latin typeface="Calibri"/>
            </a:endParaRPr>
          </a:p>
        </p:txBody>
      </p:sp>
      <p:sp>
        <p:nvSpPr>
          <p:cNvPr id="25614" name="Rectangle 8"/>
          <p:cNvSpPr>
            <a:spLocks noChangeArrowheads="1"/>
          </p:cNvSpPr>
          <p:nvPr>
            <p:custDataLst>
              <p:tags r:id="rId2"/>
            </p:custDataLst>
          </p:nvPr>
        </p:nvSpPr>
        <p:spPr bwMode="auto">
          <a:xfrm>
            <a:off x="754757" y="2443755"/>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i="0" u="none" strike="noStrike" kern="1200" cap="none" spc="0" normalizeH="0" baseline="0" noProof="0" dirty="0">
                <a:ln>
                  <a:noFill/>
                </a:ln>
                <a:solidFill>
                  <a:prstClr val="white"/>
                </a:solidFill>
                <a:effectLst/>
                <a:uLnTx/>
                <a:uFillTx/>
                <a:latin typeface="Calibri"/>
                <a:ea typeface="+mn-ea"/>
                <a:cs typeface="+mn-cs"/>
              </a:rPr>
              <a:t>Impuesto sobre la renta </a:t>
            </a:r>
            <a:r>
              <a:rPr kumimoji="0" lang="en-US" altLang="en-US" sz="1800" b="1" i="0" u="none" strike="noStrike" kern="1200" cap="none" spc="0" normalizeH="0" baseline="0" noProof="0" dirty="0" smtClean="0">
                <a:ln>
                  <a:noFill/>
                </a:ln>
                <a:solidFill>
                  <a:prstClr val="white"/>
                </a:solidFill>
                <a:effectLst/>
                <a:uLnTx/>
                <a:uFillTx/>
                <a:latin typeface="Calibri"/>
                <a:ea typeface="+mn-ea"/>
                <a:cs typeface="+mn-cs"/>
              </a:rPr>
              <a:t>de</a:t>
            </a:r>
            <a:r>
              <a:rPr kumimoji="0" lang="en-US" altLang="en-US" sz="1800" b="1" i="0" u="none" strike="noStrike" kern="1200" cap="none" spc="0" normalizeH="0" noProof="0" dirty="0" smtClean="0">
                <a:ln>
                  <a:noFill/>
                </a:ln>
                <a:solidFill>
                  <a:prstClr val="white"/>
                </a:solidFill>
                <a:effectLst/>
                <a:uLnTx/>
                <a:uFillTx/>
                <a:latin typeface="Calibri"/>
                <a:ea typeface="+mn-ea"/>
                <a:cs typeface="+mn-cs"/>
              </a:rPr>
              <a:t> no residentes.</a:t>
            </a:r>
            <a:endParaRPr kumimoji="0" lang="en-US"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1069085"/>
            <a:ext cx="5248880" cy="327269"/>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marL="0" marR="0" lvl="0" indent="0" algn="ctr" defTabSz="914400" rtl="0" eaLnBrk="1" fontAlgn="auto" latinLnBrk="0" hangingPunct="1">
              <a:lnSpc>
                <a:spcPts val="2663"/>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rPr>
              <a:t>4. Impuestos estatales.</a:t>
            </a:r>
          </a:p>
        </p:txBody>
      </p:sp>
    </p:spTree>
    <p:extLst>
      <p:ext uri="{BB962C8B-B14F-4D97-AF65-F5344CB8AC3E}">
        <p14:creationId xmlns:p14="http://schemas.microsoft.com/office/powerpoint/2010/main" val="3110284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800" dirty="0" smtClean="0"/>
              <a:t>ATS de 15 </a:t>
            </a:r>
            <a:r>
              <a:rPr lang="es-ES" sz="2800" dirty="0"/>
              <a:t>de junio de 2022 (</a:t>
            </a:r>
            <a:r>
              <a:rPr lang="es-ES" sz="2800" dirty="0" smtClean="0"/>
              <a:t>RCA/7127/2021:ECLI:ES:TS:2022:9384A)</a:t>
            </a:r>
            <a:endParaRPr lang="es-ES" sz="2800" dirty="0"/>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82</a:t>
            </a:fld>
            <a:endParaRPr lang="en-GB"/>
          </a:p>
        </p:txBody>
      </p:sp>
      <p:sp>
        <p:nvSpPr>
          <p:cNvPr id="6" name="Rectángulo 5"/>
          <p:cNvSpPr/>
          <p:nvPr/>
        </p:nvSpPr>
        <p:spPr>
          <a:xfrm>
            <a:off x="575556" y="1701515"/>
            <a:ext cx="7992888" cy="4678204"/>
          </a:xfrm>
          <a:prstGeom prst="rect">
            <a:avLst/>
          </a:prstGeom>
        </p:spPr>
        <p:txBody>
          <a:bodyPr wrap="square">
            <a:spAutoFit/>
          </a:bodyPr>
          <a:lstStyle/>
          <a:p>
            <a:pPr algn="just"/>
            <a:r>
              <a:rPr lang="es-ES" sz="2800" dirty="0"/>
              <a:t>1. Determinar si el análisis de comparabilidad entre Fondos de Inversión Libres o no armonizados no residentes [«FIL o Hedge Fund»] y las Instituciones de Inversión Colectiva [«IIC»]  residentes en España, al objeto de aplicar el artículo 63 TFUE, debe realizarse conforme a la legislación española de fuente interna aplicable a los fondos de inversión libre, conforme a la Directiva 2009/65/CE, o, conforme a la legislación aplicable a este tipo de Fondos de Inversión Libres en el Estado de residencia (o Estado de origen).</a:t>
            </a:r>
          </a:p>
          <a:p>
            <a:endParaRPr lang="es-ES" dirty="0"/>
          </a:p>
        </p:txBody>
      </p:sp>
    </p:spTree>
    <p:extLst>
      <p:ext uri="{BB962C8B-B14F-4D97-AF65-F5344CB8AC3E}">
        <p14:creationId xmlns:p14="http://schemas.microsoft.com/office/powerpoint/2010/main" val="11961464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83</a:t>
            </a:fld>
            <a:endParaRPr lang="es-ES"/>
          </a:p>
        </p:txBody>
      </p:sp>
      <p:sp>
        <p:nvSpPr>
          <p:cNvPr id="4" name="Rectángulo 3"/>
          <p:cNvSpPr/>
          <p:nvPr/>
        </p:nvSpPr>
        <p:spPr>
          <a:xfrm>
            <a:off x="539552" y="473611"/>
            <a:ext cx="7704856" cy="6247864"/>
          </a:xfrm>
          <a:prstGeom prst="rect">
            <a:avLst/>
          </a:prstGeom>
        </p:spPr>
        <p:txBody>
          <a:bodyPr wrap="square">
            <a:spAutoFit/>
          </a:bodyPr>
          <a:lstStyle/>
          <a:p>
            <a:pPr algn="just"/>
            <a:r>
              <a:rPr lang="es-ES" sz="2000" dirty="0" smtClean="0"/>
              <a:t>	2</a:t>
            </a:r>
            <a:r>
              <a:rPr lang="es-ES" sz="2000" dirty="0"/>
              <a:t>. Precisar qué parámetros deben tenerse en consideración a efectos del análisis de comparabilidad entre Fondos de Inversión Libres o no armonizados no residentes [«FIL o Hedge Fund»] y las Instituciones de Inversión Colectiva [«IIC»] residentes en España, en particular, si debe tenerse en cuenta la existencia de autorización previa de la constitución del Fondo de Inversión Libre no armonizado y su mantenimiento en el tiempo, número de partícipes, patrimonio o capital social mínimo, carácter abierto del Fondo permitiendo el acceso a cualquier inversor, objeto de las inversiones, diversificación de riesgos y el diferimiento de la tributación de todo tipo de rentas obtenidas por la IIC hasta el momento de su llegada efectiva a los partícipes o inversores finales.</a:t>
            </a:r>
          </a:p>
          <a:p>
            <a:pPr algn="just"/>
            <a:endParaRPr lang="es-ES" sz="2000" dirty="0"/>
          </a:p>
          <a:p>
            <a:pPr algn="just"/>
            <a:r>
              <a:rPr lang="es-ES" sz="2000" dirty="0"/>
              <a:t>	3. Aclarar a quién corresponde la carga de la prueba de que se cumplen los requisitos de comparabilidad, y, en particular, de que en su caso se ha neutralizado el trato discriminatorio por el eventual juego de lo dispuesto en el Convenio bilateral suscrito entre España y el país de residencia del Fondo de Inversión Libre, que determine que el fondo reclamante haya podido deducir en su país de residencia la tributación soportada en España, neutralizando así los efectos de la restricción a la libre circulación de capitales.</a:t>
            </a:r>
          </a:p>
        </p:txBody>
      </p:sp>
    </p:spTree>
    <p:extLst>
      <p:ext uri="{BB962C8B-B14F-4D97-AF65-F5344CB8AC3E}">
        <p14:creationId xmlns:p14="http://schemas.microsoft.com/office/powerpoint/2010/main" val="134172314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000" b="1" dirty="0"/>
              <a:t>ATS 15 de junio de 2022 (RCA/6528/2021; ECLI:ES:TS:2022:9397A)</a:t>
            </a:r>
            <a:br>
              <a:rPr lang="es-ES" sz="2000" b="1" dirty="0"/>
            </a:br>
            <a:r>
              <a:rPr lang="es-ES" sz="2000" b="1" dirty="0"/>
              <a:t>ATS 15 de junio de 2022 (</a:t>
            </a:r>
            <a:r>
              <a:rPr lang="es-ES" sz="2000" b="1" dirty="0" smtClean="0"/>
              <a:t>RCA/6517/2021</a:t>
            </a:r>
            <a:r>
              <a:rPr lang="es-ES" sz="2000" b="1" dirty="0"/>
              <a:t>; ECLI:ES:TS:2022:9396A )</a:t>
            </a:r>
            <a:br>
              <a:rPr lang="es-ES" sz="2000" b="1" dirty="0"/>
            </a:br>
            <a:r>
              <a:rPr lang="es-ES" sz="2000" b="1" dirty="0"/>
              <a:t>ATS 15 de junio de 2022 (</a:t>
            </a:r>
            <a:r>
              <a:rPr lang="es-ES" sz="2000" b="1" dirty="0" smtClean="0"/>
              <a:t>RCA/6522/2021</a:t>
            </a:r>
            <a:r>
              <a:rPr lang="es-ES" sz="2000" b="1" dirty="0"/>
              <a:t>; ECLI:ES:TS:2022:9369A)</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84</a:t>
            </a:fld>
            <a:endParaRPr lang="es-ES"/>
          </a:p>
        </p:txBody>
      </p:sp>
      <p:sp>
        <p:nvSpPr>
          <p:cNvPr id="4" name="Rectángulo 3"/>
          <p:cNvSpPr/>
          <p:nvPr/>
        </p:nvSpPr>
        <p:spPr>
          <a:xfrm>
            <a:off x="539552" y="2420888"/>
            <a:ext cx="7992888" cy="4062651"/>
          </a:xfrm>
          <a:prstGeom prst="rect">
            <a:avLst/>
          </a:prstGeom>
        </p:spPr>
        <p:txBody>
          <a:bodyPr wrap="square">
            <a:spAutoFit/>
          </a:bodyPr>
          <a:lstStyle/>
          <a:p>
            <a:pPr algn="just"/>
            <a:r>
              <a:rPr lang="es-ES" sz="2400" dirty="0" smtClean="0"/>
              <a:t>1.Interpretar </a:t>
            </a:r>
            <a:r>
              <a:rPr lang="es-ES" sz="2400" dirty="0"/>
              <a:t>la cláusula </a:t>
            </a:r>
            <a:r>
              <a:rPr lang="es-ES" sz="2400" dirty="0" err="1"/>
              <a:t>antiabuso</a:t>
            </a:r>
            <a:r>
              <a:rPr lang="es-ES" sz="2400" dirty="0"/>
              <a:t> del artículo 14.1.h) del Texto Refundido de la Ley del Impuesto sobre la Renta de No Residentes a la luz de la doctrina del Tribunal Supremo y del Tribunal de Justicia de la Unión Europea sobre la carga de la prueba del abuso. </a:t>
            </a:r>
            <a:endParaRPr lang="es-ES" sz="2400" dirty="0" smtClean="0"/>
          </a:p>
          <a:p>
            <a:pPr algn="just"/>
            <a:r>
              <a:rPr lang="es-ES" sz="2400" dirty="0" smtClean="0"/>
              <a:t>2.Determinar </a:t>
            </a:r>
            <a:r>
              <a:rPr lang="es-ES" sz="2400" dirty="0"/>
              <a:t>la calificación fiscal de las primas de asistencia a la Junta General de accionistas, en particular, si pueden calificarse de dividendos a los efectos de lo establecido en los artículos 22 y 10 del Convenio de Doble Imposición España-Luxemburgo.</a:t>
            </a:r>
          </a:p>
          <a:p>
            <a:endParaRPr lang="es-ES" dirty="0"/>
          </a:p>
        </p:txBody>
      </p:sp>
    </p:spTree>
    <p:extLst>
      <p:ext uri="{BB962C8B-B14F-4D97-AF65-F5344CB8AC3E}">
        <p14:creationId xmlns:p14="http://schemas.microsoft.com/office/powerpoint/2010/main" val="17481431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85</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3" name="Rectangle 7"/>
          <p:cNvSpPr>
            <a:spLocks noChangeArrowheads="1"/>
          </p:cNvSpPr>
          <p:nvPr>
            <p:custDataLst>
              <p:tags r:id="rId1"/>
            </p:custDataLst>
          </p:nvPr>
        </p:nvSpPr>
        <p:spPr bwMode="auto">
          <a:xfrm>
            <a:off x="265807" y="2889312"/>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R="0" lvl="0" indent="0" algn="ctr" fontAlgn="auto">
              <a:lnSpc>
                <a:spcPct val="100000"/>
              </a:lnSpc>
              <a:spcBef>
                <a:spcPts val="0"/>
              </a:spcBef>
              <a:spcAft>
                <a:spcPts val="0"/>
              </a:spcAft>
              <a:buClrTx/>
              <a:buSzTx/>
              <a:buFontTx/>
              <a:buNone/>
              <a:tabLst/>
              <a:defRPr/>
            </a:pPr>
            <a:r>
              <a:rPr lang="en-GB" altLang="en-US" b="1" dirty="0">
                <a:solidFill>
                  <a:prstClr val="black"/>
                </a:solidFill>
                <a:latin typeface="Calibri"/>
              </a:rPr>
              <a:t>4.3</a:t>
            </a:r>
          </a:p>
        </p:txBody>
      </p:sp>
      <p:sp>
        <p:nvSpPr>
          <p:cNvPr id="25615" name="Rectangle 9"/>
          <p:cNvSpPr>
            <a:spLocks noChangeArrowheads="1"/>
          </p:cNvSpPr>
          <p:nvPr>
            <p:custDataLst>
              <p:tags r:id="rId2"/>
            </p:custDataLst>
          </p:nvPr>
        </p:nvSpPr>
        <p:spPr bwMode="auto">
          <a:xfrm>
            <a:off x="754757" y="288931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white"/>
                </a:solidFill>
                <a:effectLst/>
                <a:uLnTx/>
                <a:uFillTx/>
                <a:latin typeface="Calibri"/>
                <a:ea typeface="+mn-ea"/>
                <a:cs typeface="+mn-cs"/>
              </a:rPr>
              <a:t>Impuesto sobre valor </a:t>
            </a:r>
            <a:r>
              <a:rPr kumimoji="0" lang="en-GB" altLang="en-US" sz="1800" b="1" i="0" u="none" strike="noStrike" kern="1200" cap="none" spc="0" normalizeH="0" baseline="0" noProof="0" dirty="0" smtClean="0">
                <a:ln>
                  <a:noFill/>
                </a:ln>
                <a:solidFill>
                  <a:prstClr val="white"/>
                </a:solidFill>
                <a:effectLst/>
                <a:uLnTx/>
                <a:uFillTx/>
                <a:latin typeface="Calibri"/>
                <a:ea typeface="+mn-ea"/>
                <a:cs typeface="+mn-cs"/>
              </a:rPr>
              <a:t>añadido.</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1069085"/>
            <a:ext cx="5248880" cy="327269"/>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marL="0" marR="0" lvl="0" indent="0" algn="ctr" defTabSz="914400" rtl="0" eaLnBrk="1" fontAlgn="auto" latinLnBrk="0" hangingPunct="1">
              <a:lnSpc>
                <a:spcPts val="2663"/>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rPr>
              <a:t>4. Impuestos estatales.</a:t>
            </a:r>
          </a:p>
        </p:txBody>
      </p:sp>
    </p:spTree>
    <p:extLst>
      <p:ext uri="{BB962C8B-B14F-4D97-AF65-F5344CB8AC3E}">
        <p14:creationId xmlns:p14="http://schemas.microsoft.com/office/powerpoint/2010/main" val="30233504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86</a:t>
            </a:fld>
            <a:endParaRPr lang="es-ES"/>
          </a:p>
        </p:txBody>
      </p:sp>
      <p:sp>
        <p:nvSpPr>
          <p:cNvPr id="5" name="Rectángulo 4"/>
          <p:cNvSpPr/>
          <p:nvPr/>
        </p:nvSpPr>
        <p:spPr>
          <a:xfrm>
            <a:off x="683568" y="2852936"/>
            <a:ext cx="7920880" cy="954107"/>
          </a:xfrm>
          <a:prstGeom prst="rect">
            <a:avLst/>
          </a:prstGeom>
        </p:spPr>
        <p:txBody>
          <a:bodyPr wrap="square">
            <a:spAutoFit/>
          </a:bodyPr>
          <a:lstStyle/>
          <a:p>
            <a:pPr algn="just"/>
            <a:r>
              <a:rPr lang="es-ES" sz="2800" b="1" dirty="0" smtClean="0"/>
              <a:t>4.3.1. </a:t>
            </a:r>
            <a:r>
              <a:rPr lang="es-ES" sz="2800" b="1" dirty="0" smtClean="0"/>
              <a:t>Cesión </a:t>
            </a:r>
            <a:r>
              <a:rPr lang="es-ES" sz="2800" b="1" dirty="0"/>
              <a:t>de vehículos para uso privado del personal de la </a:t>
            </a:r>
            <a:r>
              <a:rPr lang="es-ES" sz="2800" b="1" dirty="0" smtClean="0"/>
              <a:t>empresa.</a:t>
            </a:r>
            <a:endParaRPr lang="es-ES" sz="2800" b="1" dirty="0"/>
          </a:p>
        </p:txBody>
      </p:sp>
    </p:spTree>
    <p:extLst>
      <p:ext uri="{BB962C8B-B14F-4D97-AF65-F5344CB8AC3E}">
        <p14:creationId xmlns:p14="http://schemas.microsoft.com/office/powerpoint/2010/main" val="186686418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es-ES" sz="2000" b="1" dirty="0"/>
              <a:t>ATS 1</a:t>
            </a:r>
            <a:r>
              <a:rPr lang="es-ES" sz="2000" b="1" dirty="0" smtClean="0"/>
              <a:t> de febrero </a:t>
            </a:r>
            <a:r>
              <a:rPr lang="es-ES" sz="2000" b="1" dirty="0"/>
              <a:t>de 20212 </a:t>
            </a:r>
            <a:r>
              <a:rPr lang="es-ES" sz="2000" b="1" dirty="0" smtClean="0"/>
              <a:t>(RCA/5226/2022</a:t>
            </a:r>
            <a:r>
              <a:rPr lang="es-ES" sz="2000" b="1" dirty="0"/>
              <a:t>)</a:t>
            </a:r>
          </a:p>
        </p:txBody>
      </p:sp>
      <p:sp>
        <p:nvSpPr>
          <p:cNvPr id="2" name="Marcador de número de diapositiva 1"/>
          <p:cNvSpPr>
            <a:spLocks noGrp="1"/>
          </p:cNvSpPr>
          <p:nvPr>
            <p:ph type="sldNum" sz="quarter" idx="12"/>
          </p:nvPr>
        </p:nvSpPr>
        <p:spPr/>
        <p:txBody>
          <a:bodyPr/>
          <a:lstStyle/>
          <a:p>
            <a:fld id="{3DFA25DD-77D4-4293-AE16-4250C883137C}" type="slidenum">
              <a:rPr lang="es-ES" smtClean="0"/>
              <a:t>87</a:t>
            </a:fld>
            <a:endParaRPr lang="es-ES"/>
          </a:p>
        </p:txBody>
      </p:sp>
      <p:sp>
        <p:nvSpPr>
          <p:cNvPr id="4" name="Rectángulo 3"/>
          <p:cNvSpPr/>
          <p:nvPr/>
        </p:nvSpPr>
        <p:spPr>
          <a:xfrm>
            <a:off x="827584" y="2060848"/>
            <a:ext cx="7632848" cy="1938992"/>
          </a:xfrm>
          <a:prstGeom prst="rect">
            <a:avLst/>
          </a:prstGeom>
        </p:spPr>
        <p:txBody>
          <a:bodyPr wrap="square">
            <a:spAutoFit/>
          </a:bodyPr>
          <a:lstStyle/>
          <a:p>
            <a:pPr algn="just"/>
            <a:r>
              <a:rPr lang="es-ES" sz="2400" dirty="0"/>
              <a:t>Determinar si la cesión del uso de un vehículo por parte de una empresa a un empleado para su uso particular a título gratuito, en el caso de que se haya deducido la cuota de IVA soportada con ocasión de la adquisición del vehículo, es una operación sujeta a este impuesto o no.</a:t>
            </a:r>
          </a:p>
        </p:txBody>
      </p:sp>
    </p:spTree>
    <p:extLst>
      <p:ext uri="{BB962C8B-B14F-4D97-AF65-F5344CB8AC3E}">
        <p14:creationId xmlns:p14="http://schemas.microsoft.com/office/powerpoint/2010/main" val="4655281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88</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3" name="Rectangle 7"/>
          <p:cNvSpPr>
            <a:spLocks noChangeArrowheads="1"/>
          </p:cNvSpPr>
          <p:nvPr>
            <p:custDataLst>
              <p:tags r:id="rId1"/>
            </p:custDataLst>
          </p:nvPr>
        </p:nvSpPr>
        <p:spPr bwMode="auto">
          <a:xfrm>
            <a:off x="265807" y="2889312"/>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R="0" lvl="0" indent="0" algn="ctr" fontAlgn="auto">
              <a:lnSpc>
                <a:spcPct val="100000"/>
              </a:lnSpc>
              <a:spcBef>
                <a:spcPts val="0"/>
              </a:spcBef>
              <a:spcAft>
                <a:spcPts val="0"/>
              </a:spcAft>
              <a:buClrTx/>
              <a:buSzTx/>
              <a:buFontTx/>
              <a:buNone/>
              <a:tabLst/>
              <a:defRPr/>
            </a:pPr>
            <a:r>
              <a:rPr lang="en-GB" altLang="en-US" b="1" dirty="0" smtClean="0">
                <a:solidFill>
                  <a:prstClr val="black"/>
                </a:solidFill>
                <a:latin typeface="Calibri"/>
              </a:rPr>
              <a:t>4.4</a:t>
            </a:r>
            <a:endParaRPr lang="en-GB" altLang="en-US" b="1" dirty="0">
              <a:solidFill>
                <a:prstClr val="black"/>
              </a:solidFill>
              <a:latin typeface="Calibri"/>
            </a:endParaRPr>
          </a:p>
        </p:txBody>
      </p:sp>
      <p:sp>
        <p:nvSpPr>
          <p:cNvPr id="25615" name="Rectangle 9"/>
          <p:cNvSpPr>
            <a:spLocks noChangeArrowheads="1"/>
          </p:cNvSpPr>
          <p:nvPr>
            <p:custDataLst>
              <p:tags r:id="rId2"/>
            </p:custDataLst>
          </p:nvPr>
        </p:nvSpPr>
        <p:spPr bwMode="auto">
          <a:xfrm>
            <a:off x="744304" y="288931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err="1" smtClean="0">
                <a:ln>
                  <a:noFill/>
                </a:ln>
                <a:solidFill>
                  <a:prstClr val="white"/>
                </a:solidFill>
                <a:effectLst/>
                <a:uLnTx/>
                <a:uFillTx/>
                <a:latin typeface="Calibri"/>
                <a:ea typeface="+mn-ea"/>
                <a:cs typeface="+mn-cs"/>
              </a:rPr>
              <a:t>Impuesto</a:t>
            </a:r>
            <a:r>
              <a:rPr lang="en-GB" altLang="en-US" b="1" dirty="0" smtClean="0">
                <a:solidFill>
                  <a:prstClr val="white"/>
                </a:solidFill>
                <a:latin typeface="Calibri"/>
              </a:rPr>
              <a:t>s especiales.</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1069085"/>
            <a:ext cx="5248880" cy="327269"/>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marL="0" marR="0" lvl="0" indent="0" algn="ctr" defTabSz="914400" rtl="0" eaLnBrk="1" fontAlgn="auto" latinLnBrk="0" hangingPunct="1">
              <a:lnSpc>
                <a:spcPts val="2663"/>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rPr>
              <a:t>4. Impuestos estatales.</a:t>
            </a:r>
          </a:p>
        </p:txBody>
      </p:sp>
      <p:sp>
        <p:nvSpPr>
          <p:cNvPr id="7" name="Rectangle 9"/>
          <p:cNvSpPr>
            <a:spLocks noChangeArrowheads="1"/>
          </p:cNvSpPr>
          <p:nvPr>
            <p:custDataLst>
              <p:tags r:id="rId3"/>
            </p:custDataLst>
          </p:nvPr>
        </p:nvSpPr>
        <p:spPr bwMode="auto">
          <a:xfrm>
            <a:off x="744304" y="335699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smtClean="0">
                <a:ln>
                  <a:noFill/>
                </a:ln>
                <a:solidFill>
                  <a:prstClr val="white"/>
                </a:solidFill>
                <a:effectLst/>
                <a:uLnTx/>
                <a:uFillTx/>
                <a:latin typeface="Calibri"/>
                <a:ea typeface="+mn-ea"/>
                <a:cs typeface="+mn-cs"/>
              </a:rPr>
              <a:t>Impuesto</a:t>
            </a:r>
            <a:r>
              <a:rPr lang="en-GB" altLang="en-US" b="1" dirty="0" smtClean="0">
                <a:solidFill>
                  <a:prstClr val="white"/>
                </a:solidFill>
                <a:latin typeface="Calibri"/>
              </a:rPr>
              <a:t> sobre el Valor de la Producción de la </a:t>
            </a:r>
            <a:r>
              <a:rPr lang="en-GB" altLang="en-US" b="1" dirty="0" err="1" smtClean="0">
                <a:solidFill>
                  <a:prstClr val="white"/>
                </a:solidFill>
                <a:latin typeface="Calibri"/>
              </a:rPr>
              <a:t>Electricidad</a:t>
            </a:r>
            <a:r>
              <a:rPr lang="en-GB" altLang="en-US" b="1" dirty="0" smtClean="0">
                <a:solidFill>
                  <a:prstClr val="white"/>
                </a:solidFill>
                <a:latin typeface="Calibri"/>
              </a:rPr>
              <a:t>.</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7"/>
          <p:cNvSpPr>
            <a:spLocks noChangeArrowheads="1"/>
          </p:cNvSpPr>
          <p:nvPr>
            <p:custDataLst>
              <p:tags r:id="rId4"/>
            </p:custDataLst>
          </p:nvPr>
        </p:nvSpPr>
        <p:spPr bwMode="auto">
          <a:xfrm>
            <a:off x="265807" y="3337941"/>
            <a:ext cx="381000" cy="419101"/>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R="0" lvl="0" indent="0" algn="ctr" fontAlgn="auto">
              <a:lnSpc>
                <a:spcPct val="100000"/>
              </a:lnSpc>
              <a:spcBef>
                <a:spcPts val="0"/>
              </a:spcBef>
              <a:spcAft>
                <a:spcPts val="0"/>
              </a:spcAft>
              <a:buClrTx/>
              <a:buSzTx/>
              <a:buFontTx/>
              <a:buNone/>
              <a:tabLst/>
              <a:defRPr/>
            </a:pPr>
            <a:r>
              <a:rPr lang="en-GB" altLang="en-US" b="1" dirty="0" smtClean="0">
                <a:solidFill>
                  <a:prstClr val="black"/>
                </a:solidFill>
                <a:latin typeface="Calibri"/>
              </a:rPr>
              <a:t>I</a:t>
            </a:r>
            <a:endParaRPr lang="en-GB" altLang="en-US" b="1" dirty="0">
              <a:solidFill>
                <a:prstClr val="black"/>
              </a:solidFill>
              <a:latin typeface="Calibri"/>
            </a:endParaRPr>
          </a:p>
        </p:txBody>
      </p:sp>
    </p:spTree>
    <p:extLst>
      <p:ext uri="{BB962C8B-B14F-4D97-AF65-F5344CB8AC3E}">
        <p14:creationId xmlns:p14="http://schemas.microsoft.com/office/powerpoint/2010/main" val="117522029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800" b="1" dirty="0" smtClean="0"/>
              <a:t>ATS </a:t>
            </a:r>
            <a:r>
              <a:rPr lang="es-ES" sz="2800" b="1" dirty="0"/>
              <a:t>8 de febrero de 2023 (RCA/5184/2022</a:t>
            </a:r>
            <a:r>
              <a:rPr lang="es-ES" sz="2800" b="1" dirty="0" smtClean="0"/>
              <a:t>)</a:t>
            </a:r>
            <a:r>
              <a:rPr lang="es-ES" sz="2800" b="1" dirty="0"/>
              <a:t/>
            </a:r>
            <a:br>
              <a:rPr lang="es-ES" sz="2800" b="1" dirty="0"/>
            </a:br>
            <a:endParaRPr lang="es-ES" sz="2800" b="1" dirty="0"/>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89</a:t>
            </a:fld>
            <a:endParaRPr lang="en-GB"/>
          </a:p>
        </p:txBody>
      </p:sp>
      <p:sp>
        <p:nvSpPr>
          <p:cNvPr id="6" name="Rectángulo 5"/>
          <p:cNvSpPr/>
          <p:nvPr/>
        </p:nvSpPr>
        <p:spPr>
          <a:xfrm>
            <a:off x="516360" y="2018547"/>
            <a:ext cx="7560840" cy="3693319"/>
          </a:xfrm>
          <a:prstGeom prst="rect">
            <a:avLst/>
          </a:prstGeom>
        </p:spPr>
        <p:txBody>
          <a:bodyPr wrap="square">
            <a:spAutoFit/>
          </a:bodyPr>
          <a:lstStyle/>
          <a:p>
            <a:pPr algn="just"/>
            <a:r>
              <a:rPr lang="es-ES" dirty="0" smtClean="0"/>
              <a:t>1. </a:t>
            </a:r>
            <a:r>
              <a:rPr lang="es-ES" dirty="0"/>
              <a:t>.1 Precisar si, la </a:t>
            </a:r>
            <a:r>
              <a:rPr lang="es-ES" b="1" dirty="0"/>
              <a:t>base imponible del IVPEE</a:t>
            </a:r>
            <a:r>
              <a:rPr lang="es-ES" dirty="0"/>
              <a:t>, regulada en el artículo 6.1 de la Ley 15/2012, de 27 de diciembre, de medidas fiscales para la sostenibilidad energética, viene determinada por el «importe total» que corresponda percibir al contribuyente por la producción y venta de la energía valorada al precio del mercado o si, por el contrario, y deben excluirse ciertos componentes integrados en el importe total percibido por considerar que no se corresponden con la producción e incorporación a la red de energía eléctrica.</a:t>
            </a:r>
          </a:p>
          <a:p>
            <a:pPr algn="just"/>
            <a:endParaRPr lang="es-ES" dirty="0"/>
          </a:p>
          <a:p>
            <a:pPr algn="just"/>
            <a:r>
              <a:rPr lang="es-ES" dirty="0" smtClean="0"/>
              <a:t>1.2</a:t>
            </a:r>
            <a:r>
              <a:rPr lang="es-ES" dirty="0"/>
              <a:t>. Aclarar si, en el caso de los </a:t>
            </a:r>
            <a:r>
              <a:rPr lang="es-ES" b="1" dirty="0">
                <a:solidFill>
                  <a:srgbClr val="FF0000"/>
                </a:solidFill>
              </a:rPr>
              <a:t>productores de energía eléctrica a partir de fuentes de energía renovables, cogeneración de alta eficiencia y residuos, </a:t>
            </a:r>
            <a:r>
              <a:rPr lang="es-ES" dirty="0"/>
              <a:t>forma parte de la base imponible la «prima» o retribución específica percibida, por razón de la tecnología aplicada, denominada retribución a la inversión y la </a:t>
            </a:r>
            <a:r>
              <a:rPr lang="es-ES" b="1" dirty="0"/>
              <a:t>retribución a la operación</a:t>
            </a:r>
            <a:r>
              <a:rPr lang="es-ES" dirty="0"/>
              <a:t>.</a:t>
            </a:r>
          </a:p>
        </p:txBody>
      </p:sp>
    </p:spTree>
    <p:extLst>
      <p:ext uri="{BB962C8B-B14F-4D97-AF65-F5344CB8AC3E}">
        <p14:creationId xmlns:p14="http://schemas.microsoft.com/office/powerpoint/2010/main" val="2162657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7" name="Marcador de número de diapositiva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A25DD-77D4-4293-AE16-4250C883137C}" type="slidenum">
              <a:rPr kumimoji="0" lang="es-ES" sz="1200" b="0" i="0" u="none" strike="noStrike" kern="1200" cap="none" spc="0" normalizeH="0" baseline="0" noProof="0" smtClean="0">
                <a:ln>
                  <a:noFill/>
                </a:ln>
                <a:solidFill>
                  <a:prstClr val="white">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white">
                  <a:tint val="75000"/>
                </a:prstClr>
              </a:solidFill>
              <a:effectLst/>
              <a:uLnTx/>
              <a:uFillTx/>
              <a:latin typeface="Calibri"/>
              <a:ea typeface="+mn-ea"/>
              <a:cs typeface="+mn-cs"/>
            </a:endParaRPr>
          </a:p>
        </p:txBody>
      </p:sp>
      <p:graphicFrame>
        <p:nvGraphicFramePr>
          <p:cNvPr id="8" name="Gráfico 7"/>
          <p:cNvGraphicFramePr>
            <a:graphicFrameLocks/>
          </p:cNvGraphicFramePr>
          <p:nvPr>
            <p:extLst>
              <p:ext uri="{D42A27DB-BD31-4B8C-83A1-F6EECF244321}">
                <p14:modId xmlns:p14="http://schemas.microsoft.com/office/powerpoint/2010/main" val="1182796038"/>
              </p:ext>
            </p:extLst>
          </p:nvPr>
        </p:nvGraphicFramePr>
        <p:xfrm>
          <a:off x="498376" y="1412776"/>
          <a:ext cx="8147248" cy="37065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668882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000" b="1" dirty="0" smtClean="0"/>
              <a:t>ATS 13 </a:t>
            </a:r>
            <a:r>
              <a:rPr lang="es-ES" sz="2000" b="1" dirty="0"/>
              <a:t>de octubre de 2022 (RCA/1000/2022; </a:t>
            </a:r>
            <a:r>
              <a:rPr lang="es-ES" sz="2000" b="1" dirty="0" smtClean="0"/>
              <a:t>ECLI:ES:TS:2022:14243A </a:t>
            </a:r>
            <a:r>
              <a:rPr lang="es-ES" sz="2000" b="1" dirty="0"/>
              <a:t/>
            </a:r>
            <a:br>
              <a:rPr lang="es-ES" sz="2000" b="1" dirty="0"/>
            </a:br>
            <a:r>
              <a:rPr lang="es-ES" sz="2000" b="1" dirty="0" smtClean="0"/>
              <a:t>ATS 13 </a:t>
            </a:r>
            <a:r>
              <a:rPr lang="es-ES" sz="2000" b="1" dirty="0"/>
              <a:t>de octubre de 2022 </a:t>
            </a:r>
            <a:r>
              <a:rPr lang="es-ES" sz="2000" b="1" dirty="0" smtClean="0"/>
              <a:t>RCA/2202/2022</a:t>
            </a:r>
            <a:r>
              <a:rPr lang="es-ES" sz="2000" b="1" dirty="0"/>
              <a:t>; </a:t>
            </a:r>
            <a:r>
              <a:rPr lang="es-ES" sz="2000" b="1" dirty="0" smtClean="0"/>
              <a:t>ECLI:ES:TS:2022:13942A)</a:t>
            </a:r>
            <a:endParaRPr lang="es-ES" sz="2000" b="1" dirty="0"/>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90</a:t>
            </a:fld>
            <a:endParaRPr lang="en-GB"/>
          </a:p>
        </p:txBody>
      </p:sp>
      <p:sp>
        <p:nvSpPr>
          <p:cNvPr id="6" name="Rectángulo 5"/>
          <p:cNvSpPr/>
          <p:nvPr/>
        </p:nvSpPr>
        <p:spPr>
          <a:xfrm>
            <a:off x="827584" y="2132856"/>
            <a:ext cx="7272808" cy="3539430"/>
          </a:xfrm>
          <a:prstGeom prst="rect">
            <a:avLst/>
          </a:prstGeom>
        </p:spPr>
        <p:txBody>
          <a:bodyPr wrap="square">
            <a:spAutoFit/>
          </a:bodyPr>
          <a:lstStyle/>
          <a:p>
            <a:pPr algn="just"/>
            <a:r>
              <a:rPr lang="es-ES" sz="2800" dirty="0"/>
              <a:t>Determinar si, en la base imponible del Impuesto sobre el valor de </a:t>
            </a:r>
            <a:r>
              <a:rPr lang="es-ES" sz="2800" dirty="0" smtClean="0"/>
              <a:t>la producción </a:t>
            </a:r>
            <a:r>
              <a:rPr lang="es-ES" sz="2800" dirty="0"/>
              <a:t>de la energía eléctrica debe incluirse o excluirse los </a:t>
            </a:r>
            <a:r>
              <a:rPr lang="es-ES" sz="2800" dirty="0" smtClean="0"/>
              <a:t>conceptos como </a:t>
            </a:r>
            <a:r>
              <a:rPr lang="es-ES" sz="2800" dirty="0"/>
              <a:t>pagos por capacidad, garantía de potencia de los sistemas </a:t>
            </a:r>
            <a:r>
              <a:rPr lang="es-ES" sz="2800" dirty="0" smtClean="0"/>
              <a:t>eléctricos insulares </a:t>
            </a:r>
            <a:r>
              <a:rPr lang="es-ES" sz="2800" dirty="0"/>
              <a:t>y extrapeninsulares, complemento por energía </a:t>
            </a:r>
            <a:r>
              <a:rPr lang="es-ES" sz="2800" dirty="0" smtClean="0"/>
              <a:t>reactiva, complemento </a:t>
            </a:r>
            <a:r>
              <a:rPr lang="es-ES" sz="2800" dirty="0"/>
              <a:t>por eficiencia y huecos de tensión.</a:t>
            </a:r>
          </a:p>
        </p:txBody>
      </p:sp>
    </p:spTree>
    <p:extLst>
      <p:ext uri="{BB962C8B-B14F-4D97-AF65-F5344CB8AC3E}">
        <p14:creationId xmlns:p14="http://schemas.microsoft.com/office/powerpoint/2010/main" val="6216604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91</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3" name="Rectangle 7"/>
          <p:cNvSpPr>
            <a:spLocks noChangeArrowheads="1"/>
          </p:cNvSpPr>
          <p:nvPr>
            <p:custDataLst>
              <p:tags r:id="rId1"/>
            </p:custDataLst>
          </p:nvPr>
        </p:nvSpPr>
        <p:spPr bwMode="auto">
          <a:xfrm>
            <a:off x="265807" y="2889312"/>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R="0" lvl="0" indent="0" algn="ctr" fontAlgn="auto">
              <a:lnSpc>
                <a:spcPct val="100000"/>
              </a:lnSpc>
              <a:spcBef>
                <a:spcPts val="0"/>
              </a:spcBef>
              <a:spcAft>
                <a:spcPts val="0"/>
              </a:spcAft>
              <a:buClrTx/>
              <a:buSzTx/>
              <a:buFontTx/>
              <a:buNone/>
              <a:tabLst/>
              <a:defRPr/>
            </a:pPr>
            <a:r>
              <a:rPr lang="en-GB" altLang="en-US" b="1" dirty="0" smtClean="0">
                <a:solidFill>
                  <a:prstClr val="black"/>
                </a:solidFill>
                <a:latin typeface="Calibri"/>
              </a:rPr>
              <a:t>4.4</a:t>
            </a:r>
            <a:endParaRPr lang="en-GB" altLang="en-US" b="1" dirty="0">
              <a:solidFill>
                <a:prstClr val="black"/>
              </a:solidFill>
              <a:latin typeface="Calibri"/>
            </a:endParaRPr>
          </a:p>
        </p:txBody>
      </p:sp>
      <p:sp>
        <p:nvSpPr>
          <p:cNvPr id="25615" name="Rectangle 9"/>
          <p:cNvSpPr>
            <a:spLocks noChangeArrowheads="1"/>
          </p:cNvSpPr>
          <p:nvPr>
            <p:custDataLst>
              <p:tags r:id="rId2"/>
            </p:custDataLst>
          </p:nvPr>
        </p:nvSpPr>
        <p:spPr bwMode="auto">
          <a:xfrm>
            <a:off x="754757" y="288931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smtClean="0">
                <a:ln>
                  <a:noFill/>
                </a:ln>
                <a:solidFill>
                  <a:prstClr val="white"/>
                </a:solidFill>
                <a:effectLst/>
                <a:uLnTx/>
                <a:uFillTx/>
                <a:latin typeface="Calibri"/>
                <a:ea typeface="+mn-ea"/>
                <a:cs typeface="+mn-cs"/>
              </a:rPr>
              <a:t>Impuesto</a:t>
            </a:r>
            <a:r>
              <a:rPr lang="en-GB" altLang="en-US" b="1" dirty="0" smtClean="0">
                <a:solidFill>
                  <a:prstClr val="white"/>
                </a:solidFill>
                <a:latin typeface="Calibri"/>
              </a:rPr>
              <a:t>s especiales.</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1069085"/>
            <a:ext cx="5248880" cy="327269"/>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marL="0" marR="0" lvl="0" indent="0" algn="ctr" defTabSz="914400" rtl="0" eaLnBrk="1" fontAlgn="auto" latinLnBrk="0" hangingPunct="1">
              <a:lnSpc>
                <a:spcPts val="2663"/>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rPr>
              <a:t>4. Impuestos estatales.</a:t>
            </a:r>
          </a:p>
        </p:txBody>
      </p:sp>
      <p:sp>
        <p:nvSpPr>
          <p:cNvPr id="7" name="Rectangle 9"/>
          <p:cNvSpPr>
            <a:spLocks noChangeArrowheads="1"/>
          </p:cNvSpPr>
          <p:nvPr>
            <p:custDataLst>
              <p:tags r:id="rId3"/>
            </p:custDataLst>
          </p:nvPr>
        </p:nvSpPr>
        <p:spPr bwMode="auto">
          <a:xfrm>
            <a:off x="744304" y="335699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smtClean="0">
                <a:ln>
                  <a:noFill/>
                </a:ln>
                <a:solidFill>
                  <a:prstClr val="white"/>
                </a:solidFill>
                <a:effectLst/>
                <a:uLnTx/>
                <a:uFillTx/>
                <a:latin typeface="Calibri"/>
                <a:ea typeface="+mn-ea"/>
                <a:cs typeface="+mn-cs"/>
              </a:rPr>
              <a:t>Impuesto</a:t>
            </a:r>
            <a:r>
              <a:rPr lang="en-GB" altLang="en-US" b="1" dirty="0" smtClean="0">
                <a:solidFill>
                  <a:prstClr val="white"/>
                </a:solidFill>
                <a:latin typeface="Calibri"/>
              </a:rPr>
              <a:t> sobre Hidrocarburos.</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7"/>
          <p:cNvSpPr>
            <a:spLocks noChangeArrowheads="1"/>
          </p:cNvSpPr>
          <p:nvPr>
            <p:custDataLst>
              <p:tags r:id="rId4"/>
            </p:custDataLst>
          </p:nvPr>
        </p:nvSpPr>
        <p:spPr bwMode="auto">
          <a:xfrm>
            <a:off x="265807" y="3337941"/>
            <a:ext cx="381000" cy="419101"/>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R="0" lvl="0" indent="0" algn="ctr" fontAlgn="auto">
              <a:lnSpc>
                <a:spcPct val="100000"/>
              </a:lnSpc>
              <a:spcBef>
                <a:spcPts val="0"/>
              </a:spcBef>
              <a:spcAft>
                <a:spcPts val="0"/>
              </a:spcAft>
              <a:buClrTx/>
              <a:buSzTx/>
              <a:buFontTx/>
              <a:buNone/>
              <a:tabLst/>
              <a:defRPr/>
            </a:pPr>
            <a:r>
              <a:rPr lang="en-GB" altLang="en-US" b="1" dirty="0" smtClean="0">
                <a:solidFill>
                  <a:prstClr val="black"/>
                </a:solidFill>
                <a:latin typeface="Calibri"/>
              </a:rPr>
              <a:t>II</a:t>
            </a:r>
            <a:endParaRPr lang="en-GB" altLang="en-US" b="1" dirty="0">
              <a:solidFill>
                <a:prstClr val="black"/>
              </a:solidFill>
              <a:latin typeface="Calibri"/>
            </a:endParaRPr>
          </a:p>
        </p:txBody>
      </p:sp>
    </p:spTree>
    <p:extLst>
      <p:ext uri="{BB962C8B-B14F-4D97-AF65-F5344CB8AC3E}">
        <p14:creationId xmlns:p14="http://schemas.microsoft.com/office/powerpoint/2010/main" val="42506440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000" dirty="0" smtClean="0"/>
              <a:t>ATS 20 </a:t>
            </a:r>
            <a:r>
              <a:rPr lang="es-ES" sz="2000" dirty="0"/>
              <a:t>de abril de 2022 </a:t>
            </a:r>
            <a:r>
              <a:rPr lang="es-ES" sz="2000" dirty="0" smtClean="0"/>
              <a:t>(RCA/5472/2021; </a:t>
            </a:r>
            <a:r>
              <a:rPr lang="es-ES" sz="2000" dirty="0"/>
              <a:t>ECLI:ES:TS:2022:5765A )</a:t>
            </a:r>
            <a:br>
              <a:rPr lang="es-ES" sz="2000" dirty="0"/>
            </a:br>
            <a:r>
              <a:rPr lang="es-ES" sz="2000" dirty="0" smtClean="0"/>
              <a:t>ATS </a:t>
            </a:r>
            <a:r>
              <a:rPr lang="es-ES" sz="2000" dirty="0"/>
              <a:t>20 de abril de 2022 (RCA/4232/2021; ECLI:ES:TS:2022:5761A )</a:t>
            </a:r>
            <a:br>
              <a:rPr lang="es-ES" sz="2000" dirty="0"/>
            </a:br>
            <a:r>
              <a:rPr lang="es-ES" sz="2000" dirty="0"/>
              <a:t>ATS </a:t>
            </a:r>
            <a:r>
              <a:rPr lang="es-ES" sz="2000" dirty="0" smtClean="0"/>
              <a:t>2 de marzo </a:t>
            </a:r>
            <a:r>
              <a:rPr lang="es-ES" sz="2000" dirty="0"/>
              <a:t>de 2022 (RCA/7199/2021; ECLI:ES:TS:2022:2817A  )</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92</a:t>
            </a:fld>
            <a:endParaRPr lang="en-GB"/>
          </a:p>
        </p:txBody>
      </p:sp>
      <p:sp>
        <p:nvSpPr>
          <p:cNvPr id="6" name="Rectángulo 5"/>
          <p:cNvSpPr/>
          <p:nvPr/>
        </p:nvSpPr>
        <p:spPr>
          <a:xfrm>
            <a:off x="683568" y="1582324"/>
            <a:ext cx="7931224" cy="4401205"/>
          </a:xfrm>
          <a:prstGeom prst="rect">
            <a:avLst/>
          </a:prstGeom>
        </p:spPr>
        <p:txBody>
          <a:bodyPr wrap="square">
            <a:spAutoFit/>
          </a:bodyPr>
          <a:lstStyle/>
          <a:p>
            <a:pPr algn="just"/>
            <a:endParaRPr lang="es-ES" sz="2000" dirty="0" smtClean="0"/>
          </a:p>
          <a:p>
            <a:pPr algn="just"/>
            <a:endParaRPr lang="es-ES" sz="2000" dirty="0"/>
          </a:p>
          <a:p>
            <a:pPr algn="just"/>
            <a:r>
              <a:rPr lang="es-ES" sz="2000" dirty="0" smtClean="0"/>
              <a:t>Determinar</a:t>
            </a:r>
            <a:r>
              <a:rPr lang="es-ES" sz="2000" dirty="0"/>
              <a:t>, a la luz de la sentencia dictada por el Tribunal de Justicia de la Unión Europea el 7 de marzo de 2018 (Cristal </a:t>
            </a:r>
            <a:r>
              <a:rPr lang="es-ES" sz="2000" dirty="0" err="1"/>
              <a:t>Union</a:t>
            </a:r>
            <a:r>
              <a:rPr lang="es-ES" sz="2000" dirty="0"/>
              <a:t> contra Ministre de l'Économie et des Finances, asunto C-31/17, ECLI:EU:C:2018:168), </a:t>
            </a:r>
            <a:r>
              <a:rPr lang="es-ES" sz="2000" b="1" dirty="0"/>
              <a:t>si el artículo 14.1.a) de la Directiva 2003/96/CE constituye una exención directa </a:t>
            </a:r>
            <a:r>
              <a:rPr lang="es-ES" sz="2000" dirty="0"/>
              <a:t>(no voluntaria para los Estados miembros) por efecto directo vertical ascendente  en relación con el </a:t>
            </a:r>
            <a:r>
              <a:rPr lang="es-ES" sz="2000" b="1" dirty="0"/>
              <a:t>gas natural, combustible de origen fósil</a:t>
            </a:r>
            <a:r>
              <a:rPr lang="es-ES" sz="2000" dirty="0"/>
              <a:t>, que se destine a la producción de electricidad o a la cogeneración de electricidad y calor o a su autoconsumo en las instalaciones donde se hayan generado, o, si por el contrario, ese efecto directo no es absoluto al permitir que los Estados miembros introduzcan excepciones al régimen de exención obligatoria establecido por la Directiva 2003/96, “por motivos de política medioambiental”.</a:t>
            </a:r>
          </a:p>
        </p:txBody>
      </p:sp>
    </p:spTree>
    <p:extLst>
      <p:ext uri="{BB962C8B-B14F-4D97-AF65-F5344CB8AC3E}">
        <p14:creationId xmlns:p14="http://schemas.microsoft.com/office/powerpoint/2010/main" val="378446642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93</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1" name="Rectangle 5"/>
          <p:cNvSpPr>
            <a:spLocks noChangeArrowheads="1"/>
          </p:cNvSpPr>
          <p:nvPr>
            <p:custDataLst>
              <p:tags r:id="rId1"/>
            </p:custDataLst>
          </p:nvPr>
        </p:nvSpPr>
        <p:spPr bwMode="auto">
          <a:xfrm>
            <a:off x="251520" y="2636912"/>
            <a:ext cx="388189" cy="365496"/>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b="1" dirty="0">
                <a:solidFill>
                  <a:prstClr val="black"/>
                </a:solidFill>
                <a:latin typeface="Calibri"/>
              </a:rPr>
              <a:t>5</a:t>
            </a: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.1</a:t>
            </a:r>
          </a:p>
        </p:txBody>
      </p:sp>
      <p:sp>
        <p:nvSpPr>
          <p:cNvPr id="25612" name="Rectangle 6"/>
          <p:cNvSpPr>
            <a:spLocks noChangeArrowheads="1"/>
          </p:cNvSpPr>
          <p:nvPr>
            <p:custDataLst>
              <p:tags r:id="rId2"/>
            </p:custDataLst>
          </p:nvPr>
        </p:nvSpPr>
        <p:spPr bwMode="auto">
          <a:xfrm>
            <a:off x="275008" y="3190852"/>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a:solidFill>
                  <a:prstClr val="black"/>
                </a:solidFill>
                <a:latin typeface="Calibri"/>
              </a:rPr>
              <a:t>5.2</a:t>
            </a:r>
          </a:p>
        </p:txBody>
      </p:sp>
      <p:sp>
        <p:nvSpPr>
          <p:cNvPr id="25614" name="Rectangle 8"/>
          <p:cNvSpPr>
            <a:spLocks noChangeArrowheads="1"/>
          </p:cNvSpPr>
          <p:nvPr>
            <p:custDataLst>
              <p:tags r:id="rId3"/>
            </p:custDataLst>
          </p:nvPr>
        </p:nvSpPr>
        <p:spPr bwMode="auto">
          <a:xfrm>
            <a:off x="754756" y="319085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r>
              <a:rPr lang="es-ES" altLang="en-US" b="1" dirty="0">
                <a:solidFill>
                  <a:prstClr val="white"/>
                </a:solidFill>
              </a:rPr>
              <a:t>Impuesto sobre Transmisiones Patrimoniales y Actos Jurídicos documentados.</a:t>
            </a:r>
            <a:endParaRPr kumimoji="0" lang="en-US"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5616" name="Rectangle 10"/>
          <p:cNvSpPr>
            <a:spLocks noChangeArrowheads="1"/>
          </p:cNvSpPr>
          <p:nvPr>
            <p:custDataLst>
              <p:tags r:id="rId4"/>
            </p:custDataLst>
          </p:nvPr>
        </p:nvSpPr>
        <p:spPr bwMode="auto">
          <a:xfrm>
            <a:off x="754756" y="2636912"/>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r>
              <a:rPr lang="en-GB" altLang="en-US" b="1" dirty="0">
                <a:solidFill>
                  <a:prstClr val="white"/>
                </a:solidFill>
              </a:rPr>
              <a:t>Impuesto sobre Sucesiones y Donaciones.</a:t>
            </a:r>
            <a:endParaRPr kumimoji="0" lang="en-GB"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886472"/>
            <a:ext cx="5248880" cy="692497"/>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lvl="0" algn="ctr">
              <a:lnSpc>
                <a:spcPts val="2663"/>
              </a:lnSpc>
              <a:spcBef>
                <a:spcPct val="0"/>
              </a:spcBef>
              <a:buClrTx/>
              <a:buNone/>
            </a:pPr>
            <a:r>
              <a:rPr lang="en-GB" altLang="en-US" sz="2000" dirty="0">
                <a:solidFill>
                  <a:prstClr val="white"/>
                </a:solidFill>
                <a:latin typeface="Arial Black" pitchFamily="34" charset="0"/>
              </a:rPr>
              <a:t>5. Impuestos cedidos a las Comunidades Autónomas.</a:t>
            </a:r>
            <a:endPar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endParaRPr>
          </a:p>
        </p:txBody>
      </p:sp>
    </p:spTree>
    <p:extLst>
      <p:ext uri="{BB962C8B-B14F-4D97-AF65-F5344CB8AC3E}">
        <p14:creationId xmlns:p14="http://schemas.microsoft.com/office/powerpoint/2010/main" val="21368221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94</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1" name="Rectangle 5"/>
          <p:cNvSpPr>
            <a:spLocks noChangeArrowheads="1"/>
          </p:cNvSpPr>
          <p:nvPr>
            <p:custDataLst>
              <p:tags r:id="rId1"/>
            </p:custDataLst>
          </p:nvPr>
        </p:nvSpPr>
        <p:spPr bwMode="auto">
          <a:xfrm>
            <a:off x="267855" y="2780928"/>
            <a:ext cx="378952"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black"/>
                </a:solidFill>
                <a:effectLst/>
                <a:uLnTx/>
                <a:uFillTx/>
                <a:latin typeface="Calibri"/>
                <a:ea typeface="+mn-ea"/>
                <a:cs typeface="+mn-cs"/>
              </a:rPr>
              <a:t>5.1</a:t>
            </a:r>
          </a:p>
        </p:txBody>
      </p:sp>
      <p:sp>
        <p:nvSpPr>
          <p:cNvPr id="25616" name="Rectangle 10"/>
          <p:cNvSpPr>
            <a:spLocks noChangeArrowheads="1"/>
          </p:cNvSpPr>
          <p:nvPr>
            <p:custDataLst>
              <p:tags r:id="rId2"/>
            </p:custDataLst>
          </p:nvPr>
        </p:nvSpPr>
        <p:spPr bwMode="auto">
          <a:xfrm>
            <a:off x="827584" y="2780928"/>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1" i="0" u="none" strike="noStrike" kern="1200" cap="none" spc="0" normalizeH="0" baseline="0" noProof="0" dirty="0">
                <a:ln>
                  <a:noFill/>
                </a:ln>
                <a:solidFill>
                  <a:prstClr val="white"/>
                </a:solidFill>
                <a:effectLst/>
                <a:uLnTx/>
                <a:uFillTx/>
                <a:latin typeface="Calibri"/>
                <a:ea typeface="+mn-ea"/>
                <a:cs typeface="+mn-cs"/>
              </a:rPr>
              <a:t>Impuesto sobre Sucesiones y Donaciones.</a:t>
            </a:r>
          </a:p>
        </p:txBody>
      </p:sp>
      <p:sp>
        <p:nvSpPr>
          <p:cNvPr id="21" name="Text Box 1"/>
          <p:cNvSpPr txBox="1">
            <a:spLocks noChangeArrowheads="1"/>
          </p:cNvSpPr>
          <p:nvPr/>
        </p:nvSpPr>
        <p:spPr bwMode="auto">
          <a:xfrm>
            <a:off x="1835696" y="886472"/>
            <a:ext cx="5248880" cy="692497"/>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marL="0" marR="0" lvl="0" indent="0" algn="ctr" defTabSz="914400" rtl="0" eaLnBrk="1" fontAlgn="auto" latinLnBrk="0" hangingPunct="1">
              <a:lnSpc>
                <a:spcPts val="2663"/>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rPr>
              <a:t>5. Impuestos cedidos a las Comunidades Autónomas.</a:t>
            </a:r>
          </a:p>
        </p:txBody>
      </p:sp>
    </p:spTree>
    <p:extLst>
      <p:ext uri="{BB962C8B-B14F-4D97-AF65-F5344CB8AC3E}">
        <p14:creationId xmlns:p14="http://schemas.microsoft.com/office/powerpoint/2010/main" val="258238015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800" b="1" dirty="0"/>
              <a:t>ATS 6 de julio de 2022 (RCA/8213/2021; ECLI:ES:TS:2022:10611A)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95</a:t>
            </a:fld>
            <a:endParaRPr lang="en-GB"/>
          </a:p>
        </p:txBody>
      </p:sp>
      <p:sp>
        <p:nvSpPr>
          <p:cNvPr id="6" name="Rectángulo 5"/>
          <p:cNvSpPr/>
          <p:nvPr/>
        </p:nvSpPr>
        <p:spPr>
          <a:xfrm>
            <a:off x="755576" y="3429000"/>
            <a:ext cx="7704856" cy="3108543"/>
          </a:xfrm>
          <a:prstGeom prst="rect">
            <a:avLst/>
          </a:prstGeom>
        </p:spPr>
        <p:txBody>
          <a:bodyPr wrap="square">
            <a:spAutoFit/>
          </a:bodyPr>
          <a:lstStyle/>
          <a:p>
            <a:pPr algn="just"/>
            <a:r>
              <a:rPr lang="es-ES" sz="2800" dirty="0"/>
              <a:t>2.1. Aclarar, interpretando el artículo 104.5 LGT, en relación con lo previsto en el artículo 103.2 del mismo texto legal, si la declaración expresa y formal de caducidad transcurrido el plazo máximo legal para resolver en los procedimientos de gestión tributaria, tiene carácter facultativo u obligatorio para la Administración.</a:t>
            </a:r>
          </a:p>
        </p:txBody>
      </p:sp>
    </p:spTree>
    <p:extLst>
      <p:ext uri="{BB962C8B-B14F-4D97-AF65-F5344CB8AC3E}">
        <p14:creationId xmlns:p14="http://schemas.microsoft.com/office/powerpoint/2010/main" val="229791172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fld id="{3DFA25DD-77D4-4293-AE16-4250C883137C}" type="slidenum">
              <a:rPr lang="es-ES" smtClean="0"/>
              <a:t>96</a:t>
            </a:fld>
            <a:endParaRPr lang="es-ES"/>
          </a:p>
        </p:txBody>
      </p:sp>
      <p:sp>
        <p:nvSpPr>
          <p:cNvPr id="4" name="Rectángulo 3"/>
          <p:cNvSpPr/>
          <p:nvPr/>
        </p:nvSpPr>
        <p:spPr>
          <a:xfrm>
            <a:off x="323528" y="1412776"/>
            <a:ext cx="8640960" cy="5016758"/>
          </a:xfrm>
          <a:prstGeom prst="rect">
            <a:avLst/>
          </a:prstGeom>
        </p:spPr>
        <p:txBody>
          <a:bodyPr wrap="square">
            <a:spAutoFit/>
          </a:bodyPr>
          <a:lstStyle/>
          <a:p>
            <a:pPr algn="just"/>
            <a:r>
              <a:rPr lang="es-ES" sz="2000" dirty="0" smtClean="0"/>
              <a:t>	2.2. Determinar si en el Impuesto sobre Sucesiones y Donaciones, en los supuestos en los que el contribuyente opte por presentar una declaración en lugar de una autoliquidación, las funciones inspectoras previstas en el artículo 141 LGT quedan condicionadas o limitadas de alguna manera y, en particular, si es necesario iniciar el procedimiento de inspección y liquidar antes de que transcurra el plazo de seis meses, o la Administración Tributaria debe dejar transcurrir el referido plazo para declarar formalmente la caducidad y luego iniciar el procedimiento inspector.</a:t>
            </a:r>
          </a:p>
          <a:p>
            <a:pPr algn="just"/>
            <a:endParaRPr lang="es-ES" sz="2000" dirty="0" smtClean="0"/>
          </a:p>
          <a:p>
            <a:pPr algn="just"/>
            <a:r>
              <a:rPr lang="es-ES" sz="2000" dirty="0" smtClean="0"/>
              <a:t>	2.3. En función de la respuesta que se dé a las anteriores preguntas, precisar si la falta de declaración expresa de caducidad de un procedimiento de gestión tributaria iniciado mediante declaración, relativo a un determinado concepto tributario (obligación tributaria o elemento de la obligación tributaria) y período impositivo, determina la invalidez del inicio de un ulterior procedimiento de inspección respecto de dicho concepto tributario (obligación tributaria o elemento de la obligación tributaria) y período impositivo.</a:t>
            </a:r>
            <a:endParaRPr lang="es-ES" sz="2000" dirty="0"/>
          </a:p>
        </p:txBody>
      </p:sp>
    </p:spTree>
    <p:extLst>
      <p:ext uri="{BB962C8B-B14F-4D97-AF65-F5344CB8AC3E}">
        <p14:creationId xmlns:p14="http://schemas.microsoft.com/office/powerpoint/2010/main" val="376156323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rgbClr val="002060"/>
            </a:gs>
          </a:gsLst>
          <a:path path="circle">
            <a:fillToRect l="50000" t="-80000" r="50000" b="180000"/>
          </a:path>
        </a:gradFill>
        <a:effectLst/>
      </p:bgPr>
    </p:bg>
    <p:spTree>
      <p:nvGrpSpPr>
        <p:cNvPr id="1" name=""/>
        <p:cNvGrpSpPr/>
        <p:nvPr/>
      </p:nvGrpSpPr>
      <p:grpSpPr>
        <a:xfrm>
          <a:off x="0" y="0"/>
          <a:ext cx="0" cy="0"/>
          <a:chOff x="0" y="0"/>
          <a:chExt cx="0" cy="0"/>
        </a:xfrm>
      </p:grpSpPr>
      <p:sp>
        <p:nvSpPr>
          <p:cNvPr id="25604" name="Slide Number Placeholder 3"/>
          <p:cNvSpPr>
            <a:spLocks noGrp="1"/>
          </p:cNvSpPr>
          <p:nvPr>
            <p:ph type="sldNum" sz="quarter" idx="14"/>
          </p:nvPr>
        </p:nvSpPr>
        <p:spPr>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marR="0" lvl="0" indent="0" algn="r" defTabSz="914400" rtl="0" eaLnBrk="1" fontAlgn="base" latinLnBrk="0" hangingPunct="1">
              <a:lnSpc>
                <a:spcPct val="100000"/>
              </a:lnSpc>
              <a:spcBef>
                <a:spcPts val="0"/>
              </a:spcBef>
              <a:spcAft>
                <a:spcPct val="0"/>
              </a:spcAft>
              <a:buClrTx/>
              <a:buSzTx/>
              <a:buFontTx/>
              <a:buNone/>
              <a:tabLst/>
              <a:defRPr/>
            </a:pPr>
            <a:fld id="{9098BE99-0F0F-46C6-B9A6-D577F6E98BA6}" type="slidenum">
              <a:rPr kumimoji="0" lang="en-GB" altLang="en-US" sz="1200" b="0" i="0" u="none" strike="noStrike" kern="1200" cap="none" spc="0" normalizeH="0" baseline="0" noProof="0" smtClean="0">
                <a:ln>
                  <a:noFill/>
                </a:ln>
                <a:solidFill>
                  <a:srgbClr val="585858"/>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ts val="0"/>
                </a:spcBef>
                <a:spcAft>
                  <a:spcPct val="0"/>
                </a:spcAft>
                <a:buClrTx/>
                <a:buSzTx/>
                <a:buFontTx/>
                <a:buNone/>
                <a:tabLst/>
                <a:defRPr/>
              </a:pPr>
              <a:t>97</a:t>
            </a:fld>
            <a:endParaRPr kumimoji="0" lang="en-GB" altLang="en-US" sz="1200" b="0" i="0" u="none" strike="noStrike" kern="1200" cap="none" spc="0" normalizeH="0" baseline="0" noProof="0" dirty="0">
              <a:ln>
                <a:noFill/>
              </a:ln>
              <a:solidFill>
                <a:srgbClr val="585858"/>
              </a:solidFill>
              <a:effectLst/>
              <a:uLnTx/>
              <a:uFillTx/>
              <a:latin typeface="Arial" pitchFamily="34" charset="0"/>
              <a:ea typeface="+mn-ea"/>
              <a:cs typeface="Arial" pitchFamily="34" charset="0"/>
            </a:endParaRPr>
          </a:p>
        </p:txBody>
      </p:sp>
      <p:sp>
        <p:nvSpPr>
          <p:cNvPr id="25612" name="Rectangle 6"/>
          <p:cNvSpPr>
            <a:spLocks noChangeArrowheads="1"/>
          </p:cNvSpPr>
          <p:nvPr>
            <p:custDataLst>
              <p:tags r:id="rId1"/>
            </p:custDataLst>
          </p:nvPr>
        </p:nvSpPr>
        <p:spPr bwMode="auto">
          <a:xfrm>
            <a:off x="323528" y="3140968"/>
            <a:ext cx="381000" cy="381000"/>
          </a:xfrm>
          <a:prstGeom prst="rect">
            <a:avLst/>
          </a:prstGeom>
          <a:ln/>
        </p:spPr>
        <p:style>
          <a:lnRef idx="2">
            <a:schemeClr val="accent1"/>
          </a:lnRef>
          <a:fillRef idx="1">
            <a:schemeClr val="lt1"/>
          </a:fillRef>
          <a:effectRef idx="0">
            <a:schemeClr val="accent1"/>
          </a:effectRef>
          <a:fontRef idx="minor">
            <a:schemeClr val="dk1"/>
          </a:fontRef>
        </p:style>
        <p:txBody>
          <a:bodyPr wrap="none" anchor="ctr"/>
          <a:lstStyle/>
          <a:p>
            <a:pPr algn="ctr">
              <a:defRPr/>
            </a:pPr>
            <a:r>
              <a:rPr lang="en-GB" altLang="en-US" b="1" dirty="0">
                <a:solidFill>
                  <a:prstClr val="black"/>
                </a:solidFill>
                <a:latin typeface="Calibri"/>
              </a:rPr>
              <a:t>5.2</a:t>
            </a:r>
          </a:p>
        </p:txBody>
      </p:sp>
      <p:sp>
        <p:nvSpPr>
          <p:cNvPr id="25614" name="Rectangle 8"/>
          <p:cNvSpPr>
            <a:spLocks noChangeArrowheads="1"/>
          </p:cNvSpPr>
          <p:nvPr>
            <p:custDataLst>
              <p:tags r:id="rId2"/>
            </p:custDataLst>
          </p:nvPr>
        </p:nvSpPr>
        <p:spPr bwMode="auto">
          <a:xfrm>
            <a:off x="827584" y="3140968"/>
            <a:ext cx="8023225" cy="3810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r>
              <a:rPr lang="es-ES" altLang="en-US" b="1" dirty="0">
                <a:solidFill>
                  <a:prstClr val="white"/>
                </a:solidFill>
              </a:rPr>
              <a:t>Impuesto sobre Transmisiones Patrimoniales y Actos Jurídicos documentados.</a:t>
            </a:r>
            <a:endParaRPr kumimoji="0" lang="en-US" altLang="en-US"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21" name="Text Box 1"/>
          <p:cNvSpPr txBox="1">
            <a:spLocks noChangeArrowheads="1"/>
          </p:cNvSpPr>
          <p:nvPr/>
        </p:nvSpPr>
        <p:spPr bwMode="auto">
          <a:xfrm>
            <a:off x="1835696" y="886472"/>
            <a:ext cx="5248880" cy="692497"/>
          </a:xfrm>
          <a:prstGeom prst="rect">
            <a:avLst/>
          </a:prstGeom>
          <a:ln/>
        </p:spPr>
        <p:style>
          <a:lnRef idx="0">
            <a:schemeClr val="accent1"/>
          </a:lnRef>
          <a:fillRef idx="3">
            <a:schemeClr val="accent1"/>
          </a:fillRef>
          <a:effectRef idx="3">
            <a:schemeClr val="accent1"/>
          </a:effectRef>
          <a:fontRef idx="minor">
            <a:schemeClr val="lt1"/>
          </a:fontRef>
        </p:style>
        <p:txBody>
          <a:bodyPr wrap="square" lIns="0" tIns="0" rIns="0" bIns="0" anchor="ctr" anchorCtr="1">
            <a:spAutoFit/>
          </a:bodyPr>
          <a:lstStyle>
            <a:lvl1pPr>
              <a:spcBef>
                <a:spcPct val="30000"/>
              </a:spcBef>
              <a:buClr>
                <a:schemeClr val="tx2"/>
              </a:buClr>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tx1"/>
                </a:solidFill>
                <a:latin typeface="Arial" pitchFamily="34" charset="0"/>
                <a:cs typeface="Arial" pitchFamily="34" charset="0"/>
              </a:defRPr>
            </a:lvl1pPr>
            <a:lvl2pPr marL="742950" indent="-28575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cs typeface="Arial" pitchFamily="34" charset="0"/>
              </a:defRPr>
            </a:lvl2pPr>
            <a:lvl3pPr marL="11430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3pPr>
            <a:lvl4pPr marL="1600200" indent="-22860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chemeClr val="tx1"/>
                </a:solidFill>
                <a:latin typeface="Arial" pitchFamily="34" charset="0"/>
                <a:cs typeface="Arial" pitchFamily="34" charset="0"/>
              </a:defRPr>
            </a:lvl4pPr>
            <a:lvl5pPr marL="2057400" indent="-228600">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5pPr>
            <a:lvl6pPr marL="25146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6pPr>
            <a:lvl7pPr marL="29718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7pPr>
            <a:lvl8pPr marL="34290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8pPr>
            <a:lvl9pPr marL="3886200" indent="-228600" eaLnBrk="0" fontAlgn="base" hangingPunct="0">
              <a:spcBef>
                <a:spcPct val="0"/>
              </a:spcBef>
              <a:spcAft>
                <a:spcPct val="0"/>
              </a:spcAft>
              <a:buFont typeface="Times" pitchFamily="1"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i="1">
                <a:solidFill>
                  <a:schemeClr val="tx1"/>
                </a:solidFill>
                <a:latin typeface="Arial" pitchFamily="34" charset="0"/>
                <a:cs typeface="Arial" pitchFamily="34" charset="0"/>
              </a:defRPr>
            </a:lvl9pPr>
          </a:lstStyle>
          <a:p>
            <a:pPr lvl="0" algn="ctr">
              <a:lnSpc>
                <a:spcPts val="2663"/>
              </a:lnSpc>
              <a:spcBef>
                <a:spcPct val="0"/>
              </a:spcBef>
              <a:buClrTx/>
              <a:buNone/>
            </a:pPr>
            <a:r>
              <a:rPr lang="en-GB" altLang="en-US" sz="2000" dirty="0">
                <a:solidFill>
                  <a:prstClr val="white"/>
                </a:solidFill>
                <a:latin typeface="Arial Black" pitchFamily="34" charset="0"/>
              </a:rPr>
              <a:t>5. Impuestos cedidos a las Comunidades Autónomas.</a:t>
            </a:r>
            <a:endParaRPr kumimoji="0" lang="en-GB" altLang="en-US" sz="2000" b="0" i="0" u="none" strike="noStrike" kern="1200" cap="none" spc="0" normalizeH="0" baseline="0" noProof="0" dirty="0">
              <a:ln>
                <a:noFill/>
              </a:ln>
              <a:solidFill>
                <a:prstClr val="white"/>
              </a:solidFill>
              <a:effectLst/>
              <a:uLnTx/>
              <a:uFillTx/>
              <a:latin typeface="Arial Black" pitchFamily="34" charset="0"/>
              <a:ea typeface="+mn-ea"/>
              <a:cs typeface="Arial" pitchFamily="34" charset="0"/>
            </a:endParaRPr>
          </a:p>
        </p:txBody>
      </p:sp>
    </p:spTree>
    <p:extLst>
      <p:ext uri="{BB962C8B-B14F-4D97-AF65-F5344CB8AC3E}">
        <p14:creationId xmlns:p14="http://schemas.microsoft.com/office/powerpoint/2010/main" val="328653240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98</a:t>
            </a:fld>
            <a:endParaRPr lang="en-GB"/>
          </a:p>
        </p:txBody>
      </p:sp>
      <p:sp>
        <p:nvSpPr>
          <p:cNvPr id="5" name="Rectángulo 4"/>
          <p:cNvSpPr/>
          <p:nvPr/>
        </p:nvSpPr>
        <p:spPr>
          <a:xfrm>
            <a:off x="611560" y="2708920"/>
            <a:ext cx="7632848" cy="1815882"/>
          </a:xfrm>
          <a:prstGeom prst="rect">
            <a:avLst/>
          </a:prstGeom>
        </p:spPr>
        <p:txBody>
          <a:bodyPr wrap="square">
            <a:spAutoFit/>
          </a:bodyPr>
          <a:lstStyle/>
          <a:p>
            <a:pPr algn="just"/>
            <a:r>
              <a:rPr lang="es-ES" sz="2800" b="1" dirty="0" smtClean="0"/>
              <a:t>5.2.1. Prescripción </a:t>
            </a:r>
            <a:r>
              <a:rPr lang="es-ES" sz="2800" b="1" dirty="0"/>
              <a:t>del derecho a solicitar la devolución de lo ingresado en aquellos casos en los que se modifique la concesión administrativa. </a:t>
            </a:r>
            <a:r>
              <a:rPr lang="es-ES" sz="2800" b="1" i="1" dirty="0"/>
              <a:t>Dies a quo.</a:t>
            </a:r>
          </a:p>
        </p:txBody>
      </p:sp>
    </p:spTree>
    <p:extLst>
      <p:ext uri="{BB962C8B-B14F-4D97-AF65-F5344CB8AC3E}">
        <p14:creationId xmlns:p14="http://schemas.microsoft.com/office/powerpoint/2010/main" val="37820735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40000"/>
                <a:satMod val="350000"/>
              </a:schemeClr>
            </a:gs>
            <a:gs pos="0">
              <a:schemeClr val="bg2">
                <a:tint val="45000"/>
                <a:shade val="99000"/>
                <a:satMod val="350000"/>
              </a:schemeClr>
            </a:gs>
            <a:gs pos="15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ES" sz="2400" dirty="0"/>
              <a:t>ATS 19 de enero de 2022 (RCA/252/2021; </a:t>
            </a:r>
            <a:r>
              <a:rPr lang="es-ES" sz="2400" dirty="0" err="1"/>
              <a:t>Roj</a:t>
            </a:r>
            <a:r>
              <a:rPr lang="es-ES" sz="2400" dirty="0"/>
              <a:t>: ATS  535/2022 -  ECLI:ES:TS:2022:535A)</a:t>
            </a:r>
          </a:p>
        </p:txBody>
      </p:sp>
      <p:sp>
        <p:nvSpPr>
          <p:cNvPr id="4" name="Marcador de número de diapositiva 3"/>
          <p:cNvSpPr>
            <a:spLocks noGrp="1"/>
          </p:cNvSpPr>
          <p:nvPr>
            <p:ph type="sldNum" sz="quarter" idx="4294967295"/>
          </p:nvPr>
        </p:nvSpPr>
        <p:spPr>
          <a:xfrm>
            <a:off x="7010400" y="6356350"/>
            <a:ext cx="2133600" cy="365125"/>
          </a:xfrm>
        </p:spPr>
        <p:txBody>
          <a:bodyPr/>
          <a:lstStyle/>
          <a:p>
            <a:pPr>
              <a:defRPr/>
            </a:pPr>
            <a:fld id="{A5EE4EA0-15EF-4A35-99A3-A8AAFF9BC8FD}" type="slidenum">
              <a:rPr lang="en-GB" smtClean="0"/>
              <a:pPr>
                <a:defRPr/>
              </a:pPr>
              <a:t>99</a:t>
            </a:fld>
            <a:endParaRPr lang="en-GB"/>
          </a:p>
        </p:txBody>
      </p:sp>
      <p:sp>
        <p:nvSpPr>
          <p:cNvPr id="6" name="Rectángulo 5"/>
          <p:cNvSpPr/>
          <p:nvPr/>
        </p:nvSpPr>
        <p:spPr>
          <a:xfrm>
            <a:off x="457200" y="1772815"/>
            <a:ext cx="8291264" cy="3785652"/>
          </a:xfrm>
          <a:prstGeom prst="rect">
            <a:avLst/>
          </a:prstGeom>
        </p:spPr>
        <p:txBody>
          <a:bodyPr wrap="square">
            <a:spAutoFit/>
          </a:bodyPr>
          <a:lstStyle/>
          <a:p>
            <a:pPr algn="just"/>
            <a:r>
              <a:rPr lang="es-ES" sz="2000" dirty="0"/>
              <a:t>1.1. Determinar el </a:t>
            </a:r>
            <a:r>
              <a:rPr lang="es-ES" sz="2000" i="1" dirty="0"/>
              <a:t>dies a quo </a:t>
            </a:r>
            <a:r>
              <a:rPr lang="es-ES" sz="2000" dirty="0"/>
              <a:t>del cómputo del plazo de prescripción para solicitar la devolución de ingresos indebidos en el ITPyAJD, modalidad de Transmisiones Patrimoniales Onerosa, en los supuestos de modificación de las condiciones de una concesión administrativa, aclarando si, a tenor de la doctrina de la </a:t>
            </a:r>
            <a:r>
              <a:rPr lang="es-ES" sz="2000" i="1" dirty="0"/>
              <a:t>actio nata</a:t>
            </a:r>
            <a:r>
              <a:rPr lang="es-ES" sz="2000" dirty="0"/>
              <a:t>, ese </a:t>
            </a:r>
            <a:r>
              <a:rPr lang="es-ES" sz="2000" i="1" dirty="0"/>
              <a:t>dies a quo </a:t>
            </a:r>
            <a:r>
              <a:rPr lang="es-ES" sz="2000" dirty="0"/>
              <a:t>debe fijarse en un momento distinto y posterior a aquél en el que se efectuó el ingreso.</a:t>
            </a:r>
          </a:p>
          <a:p>
            <a:pPr algn="just"/>
            <a:endParaRPr lang="es-ES" sz="2000" dirty="0"/>
          </a:p>
          <a:p>
            <a:pPr algn="just"/>
            <a:r>
              <a:rPr lang="es-ES" sz="2000" dirty="0"/>
              <a:t>1.2. Precisar si una solicitud de devolución de ingresos indebidos fundada en la incorrecta determinación de la base imponible puede tener efectos para interrumpir la prescripción de una segunda solicitud de devolución de ingresos indebidos en el ITPyAJD, modalidad de Transmisiones Patrimoniales Onerosa, por la modificación de las condiciones de la concesión.</a:t>
            </a:r>
          </a:p>
        </p:txBody>
      </p:sp>
    </p:spTree>
    <p:extLst>
      <p:ext uri="{BB962C8B-B14F-4D97-AF65-F5344CB8AC3E}">
        <p14:creationId xmlns:p14="http://schemas.microsoft.com/office/powerpoint/2010/main" val="33863842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GENDA_1_ASSOC" val="-1"/>
</p:tagLst>
</file>

<file path=ppt/tags/tag10.xml><?xml version="1.0" encoding="utf-8"?>
<p:tagLst xmlns:a="http://schemas.openxmlformats.org/drawingml/2006/main" xmlns:r="http://schemas.openxmlformats.org/officeDocument/2006/relationships" xmlns:p="http://schemas.openxmlformats.org/presentationml/2006/main">
  <p:tag name="AGENDA_1_ASSOC" val="-1"/>
</p:tagLst>
</file>

<file path=ppt/tags/tag100.xml><?xml version="1.0" encoding="utf-8"?>
<p:tagLst xmlns:a="http://schemas.openxmlformats.org/drawingml/2006/main" xmlns:r="http://schemas.openxmlformats.org/officeDocument/2006/relationships" xmlns:p="http://schemas.openxmlformats.org/presentationml/2006/main">
  <p:tag name="AGENDA_2" val="-1"/>
</p:tagLst>
</file>

<file path=ppt/tags/tag11.xml><?xml version="1.0" encoding="utf-8"?>
<p:tagLst xmlns:a="http://schemas.openxmlformats.org/drawingml/2006/main" xmlns:r="http://schemas.openxmlformats.org/officeDocument/2006/relationships" xmlns:p="http://schemas.openxmlformats.org/presentationml/2006/main">
  <p:tag name="AGENDA_1" val="-1"/>
</p:tagLst>
</file>

<file path=ppt/tags/tag12.xml><?xml version="1.0" encoding="utf-8"?>
<p:tagLst xmlns:a="http://schemas.openxmlformats.org/drawingml/2006/main" xmlns:r="http://schemas.openxmlformats.org/officeDocument/2006/relationships" xmlns:p="http://schemas.openxmlformats.org/presentationml/2006/main">
  <p:tag name="AGENDA_1" val="-1"/>
</p:tagLst>
</file>

<file path=ppt/tags/tag13.xml><?xml version="1.0" encoding="utf-8"?>
<p:tagLst xmlns:a="http://schemas.openxmlformats.org/drawingml/2006/main" xmlns:r="http://schemas.openxmlformats.org/officeDocument/2006/relationships" xmlns:p="http://schemas.openxmlformats.org/presentationml/2006/main">
  <p:tag name="AGENDA_1_ASSOC" val="-1"/>
</p:tagLst>
</file>

<file path=ppt/tags/tag14.xml><?xml version="1.0" encoding="utf-8"?>
<p:tagLst xmlns:a="http://schemas.openxmlformats.org/drawingml/2006/main" xmlns:r="http://schemas.openxmlformats.org/officeDocument/2006/relationships" xmlns:p="http://schemas.openxmlformats.org/presentationml/2006/main">
  <p:tag name="AGENDA_1" val="-1"/>
</p:tagLst>
</file>

<file path=ppt/tags/tag15.xml><?xml version="1.0" encoding="utf-8"?>
<p:tagLst xmlns:a="http://schemas.openxmlformats.org/drawingml/2006/main" xmlns:r="http://schemas.openxmlformats.org/officeDocument/2006/relationships" xmlns:p="http://schemas.openxmlformats.org/presentationml/2006/main">
  <p:tag name="AGENDA_1_ASSOC" val="-1"/>
</p:tagLst>
</file>

<file path=ppt/tags/tag16.xml><?xml version="1.0" encoding="utf-8"?>
<p:tagLst xmlns:a="http://schemas.openxmlformats.org/drawingml/2006/main" xmlns:r="http://schemas.openxmlformats.org/officeDocument/2006/relationships" xmlns:p="http://schemas.openxmlformats.org/presentationml/2006/main">
  <p:tag name="AGENDA_1" val="-1"/>
</p:tagLst>
</file>

<file path=ppt/tags/tag17.xml><?xml version="1.0" encoding="utf-8"?>
<p:tagLst xmlns:a="http://schemas.openxmlformats.org/drawingml/2006/main" xmlns:r="http://schemas.openxmlformats.org/officeDocument/2006/relationships" xmlns:p="http://schemas.openxmlformats.org/presentationml/2006/main">
  <p:tag name="AGENDA_1_ASSOC" val="-1"/>
</p:tagLst>
</file>

<file path=ppt/tags/tag18.xml><?xml version="1.0" encoding="utf-8"?>
<p:tagLst xmlns:a="http://schemas.openxmlformats.org/drawingml/2006/main" xmlns:r="http://schemas.openxmlformats.org/officeDocument/2006/relationships" xmlns:p="http://schemas.openxmlformats.org/presentationml/2006/main">
  <p:tag name="AGENDA_1" val="-1"/>
</p:tagLst>
</file>

<file path=ppt/tags/tag19.xml><?xml version="1.0" encoding="utf-8"?>
<p:tagLst xmlns:a="http://schemas.openxmlformats.org/drawingml/2006/main" xmlns:r="http://schemas.openxmlformats.org/officeDocument/2006/relationships" xmlns:p="http://schemas.openxmlformats.org/presentationml/2006/main">
  <p:tag name="AGENDA_1_ASSOC" val="-1"/>
</p:tagLst>
</file>

<file path=ppt/tags/tag2.xml><?xml version="1.0" encoding="utf-8"?>
<p:tagLst xmlns:a="http://schemas.openxmlformats.org/drawingml/2006/main" xmlns:r="http://schemas.openxmlformats.org/officeDocument/2006/relationships" xmlns:p="http://schemas.openxmlformats.org/presentationml/2006/main">
  <p:tag name="AGENDA_2_ASSOC" val="-1"/>
</p:tagLst>
</file>

<file path=ppt/tags/tag20.xml><?xml version="1.0" encoding="utf-8"?>
<p:tagLst xmlns:a="http://schemas.openxmlformats.org/drawingml/2006/main" xmlns:r="http://schemas.openxmlformats.org/officeDocument/2006/relationships" xmlns:p="http://schemas.openxmlformats.org/presentationml/2006/main">
  <p:tag name="AGENDA_1" val="-1"/>
</p:tagLst>
</file>

<file path=ppt/tags/tag21.xml><?xml version="1.0" encoding="utf-8"?>
<p:tagLst xmlns:a="http://schemas.openxmlformats.org/drawingml/2006/main" xmlns:r="http://schemas.openxmlformats.org/officeDocument/2006/relationships" xmlns:p="http://schemas.openxmlformats.org/presentationml/2006/main">
  <p:tag name="AGENDA_1_ASSOC" val="-1"/>
</p:tagLst>
</file>

<file path=ppt/tags/tag22.xml><?xml version="1.0" encoding="utf-8"?>
<p:tagLst xmlns:a="http://schemas.openxmlformats.org/drawingml/2006/main" xmlns:r="http://schemas.openxmlformats.org/officeDocument/2006/relationships" xmlns:p="http://schemas.openxmlformats.org/presentationml/2006/main">
  <p:tag name="AGENDA_1" val="-1"/>
</p:tagLst>
</file>

<file path=ppt/tags/tag23.xml><?xml version="1.0" encoding="utf-8"?>
<p:tagLst xmlns:a="http://schemas.openxmlformats.org/drawingml/2006/main" xmlns:r="http://schemas.openxmlformats.org/officeDocument/2006/relationships" xmlns:p="http://schemas.openxmlformats.org/presentationml/2006/main">
  <p:tag name="AGENDA_1_ASSOC" val="-1"/>
</p:tagLst>
</file>

<file path=ppt/tags/tag24.xml><?xml version="1.0" encoding="utf-8"?>
<p:tagLst xmlns:a="http://schemas.openxmlformats.org/drawingml/2006/main" xmlns:r="http://schemas.openxmlformats.org/officeDocument/2006/relationships" xmlns:p="http://schemas.openxmlformats.org/presentationml/2006/main">
  <p:tag name="AGENDA_1" val="-1"/>
</p:tagLst>
</file>

<file path=ppt/tags/tag25.xml><?xml version="1.0" encoding="utf-8"?>
<p:tagLst xmlns:a="http://schemas.openxmlformats.org/drawingml/2006/main" xmlns:r="http://schemas.openxmlformats.org/officeDocument/2006/relationships" xmlns:p="http://schemas.openxmlformats.org/presentationml/2006/main">
  <p:tag name="AGENDA_1_ASSOC" val="-1"/>
</p:tagLst>
</file>

<file path=ppt/tags/tag26.xml><?xml version="1.0" encoding="utf-8"?>
<p:tagLst xmlns:a="http://schemas.openxmlformats.org/drawingml/2006/main" xmlns:r="http://schemas.openxmlformats.org/officeDocument/2006/relationships" xmlns:p="http://schemas.openxmlformats.org/presentationml/2006/main">
  <p:tag name="AGENDA_1" val="-1"/>
</p:tagLst>
</file>

<file path=ppt/tags/tag27.xml><?xml version="1.0" encoding="utf-8"?>
<p:tagLst xmlns:a="http://schemas.openxmlformats.org/drawingml/2006/main" xmlns:r="http://schemas.openxmlformats.org/officeDocument/2006/relationships" xmlns:p="http://schemas.openxmlformats.org/presentationml/2006/main">
  <p:tag name="AGENDA_1_ASSOC" val="-1"/>
</p:tagLst>
</file>

<file path=ppt/tags/tag28.xml><?xml version="1.0" encoding="utf-8"?>
<p:tagLst xmlns:a="http://schemas.openxmlformats.org/drawingml/2006/main" xmlns:r="http://schemas.openxmlformats.org/officeDocument/2006/relationships" xmlns:p="http://schemas.openxmlformats.org/presentationml/2006/main">
  <p:tag name="AGENDA_1" val="-1"/>
</p:tagLst>
</file>

<file path=ppt/tags/tag29.xml><?xml version="1.0" encoding="utf-8"?>
<p:tagLst xmlns:a="http://schemas.openxmlformats.org/drawingml/2006/main" xmlns:r="http://schemas.openxmlformats.org/officeDocument/2006/relationships" xmlns:p="http://schemas.openxmlformats.org/presentationml/2006/main">
  <p:tag name="AGENDA_1_ASSOC" val="-1"/>
</p:tagLst>
</file>

<file path=ppt/tags/tag3.xml><?xml version="1.0" encoding="utf-8"?>
<p:tagLst xmlns:a="http://schemas.openxmlformats.org/drawingml/2006/main" xmlns:r="http://schemas.openxmlformats.org/officeDocument/2006/relationships" xmlns:p="http://schemas.openxmlformats.org/presentationml/2006/main">
  <p:tag name="AGENDA_3_ASSOC" val="-1"/>
</p:tagLst>
</file>

<file path=ppt/tags/tag30.xml><?xml version="1.0" encoding="utf-8"?>
<p:tagLst xmlns:a="http://schemas.openxmlformats.org/drawingml/2006/main" xmlns:r="http://schemas.openxmlformats.org/officeDocument/2006/relationships" xmlns:p="http://schemas.openxmlformats.org/presentationml/2006/main">
  <p:tag name="AGENDA_2_ASSOC" val="-1"/>
</p:tagLst>
</file>

<file path=ppt/tags/tag31.xml><?xml version="1.0" encoding="utf-8"?>
<p:tagLst xmlns:a="http://schemas.openxmlformats.org/drawingml/2006/main" xmlns:r="http://schemas.openxmlformats.org/officeDocument/2006/relationships" xmlns:p="http://schemas.openxmlformats.org/presentationml/2006/main">
  <p:tag name="AGENDA_3_ASSOC" val="-1"/>
</p:tagLst>
</file>

<file path=ppt/tags/tag32.xml><?xml version="1.0" encoding="utf-8"?>
<p:tagLst xmlns:a="http://schemas.openxmlformats.org/drawingml/2006/main" xmlns:r="http://schemas.openxmlformats.org/officeDocument/2006/relationships" xmlns:p="http://schemas.openxmlformats.org/presentationml/2006/main">
  <p:tag name="AGENDA_2" val="-1"/>
</p:tagLst>
</file>

<file path=ppt/tags/tag33.xml><?xml version="1.0" encoding="utf-8"?>
<p:tagLst xmlns:a="http://schemas.openxmlformats.org/drawingml/2006/main" xmlns:r="http://schemas.openxmlformats.org/officeDocument/2006/relationships" xmlns:p="http://schemas.openxmlformats.org/presentationml/2006/main">
  <p:tag name="AGENDA_3" val="-1"/>
</p:tagLst>
</file>

<file path=ppt/tags/tag34.xml><?xml version="1.0" encoding="utf-8"?>
<p:tagLst xmlns:a="http://schemas.openxmlformats.org/drawingml/2006/main" xmlns:r="http://schemas.openxmlformats.org/officeDocument/2006/relationships" xmlns:p="http://schemas.openxmlformats.org/presentationml/2006/main">
  <p:tag name="AGENDA_1" val="-1"/>
</p:tagLst>
</file>

<file path=ppt/tags/tag35.xml><?xml version="1.0" encoding="utf-8"?>
<p:tagLst xmlns:a="http://schemas.openxmlformats.org/drawingml/2006/main" xmlns:r="http://schemas.openxmlformats.org/officeDocument/2006/relationships" xmlns:p="http://schemas.openxmlformats.org/presentationml/2006/main">
  <p:tag name="AGENDA_1_ASSOC" val="-1"/>
</p:tagLst>
</file>

<file path=ppt/tags/tag36.xml><?xml version="1.0" encoding="utf-8"?>
<p:tagLst xmlns:a="http://schemas.openxmlformats.org/drawingml/2006/main" xmlns:r="http://schemas.openxmlformats.org/officeDocument/2006/relationships" xmlns:p="http://schemas.openxmlformats.org/presentationml/2006/main">
  <p:tag name="AGENDA_1" val="-1"/>
</p:tagLst>
</file>

<file path=ppt/tags/tag37.xml><?xml version="1.0" encoding="utf-8"?>
<p:tagLst xmlns:a="http://schemas.openxmlformats.org/drawingml/2006/main" xmlns:r="http://schemas.openxmlformats.org/officeDocument/2006/relationships" xmlns:p="http://schemas.openxmlformats.org/presentationml/2006/main">
  <p:tag name="AGENDA_1_ASSOC" val="-1"/>
</p:tagLst>
</file>

<file path=ppt/tags/tag38.xml><?xml version="1.0" encoding="utf-8"?>
<p:tagLst xmlns:a="http://schemas.openxmlformats.org/drawingml/2006/main" xmlns:r="http://schemas.openxmlformats.org/officeDocument/2006/relationships" xmlns:p="http://schemas.openxmlformats.org/presentationml/2006/main">
  <p:tag name="AGENDA_1" val="-1"/>
</p:tagLst>
</file>

<file path=ppt/tags/tag39.xml><?xml version="1.0" encoding="utf-8"?>
<p:tagLst xmlns:a="http://schemas.openxmlformats.org/drawingml/2006/main" xmlns:r="http://schemas.openxmlformats.org/officeDocument/2006/relationships" xmlns:p="http://schemas.openxmlformats.org/presentationml/2006/main">
  <p:tag name="AGENDA_1_ASSOC" val="-1"/>
</p:tagLst>
</file>

<file path=ppt/tags/tag4.xml><?xml version="1.0" encoding="utf-8"?>
<p:tagLst xmlns:a="http://schemas.openxmlformats.org/drawingml/2006/main" xmlns:r="http://schemas.openxmlformats.org/officeDocument/2006/relationships" xmlns:p="http://schemas.openxmlformats.org/presentationml/2006/main">
  <p:tag name="AGENDA_2" val="-1"/>
</p:tagLst>
</file>

<file path=ppt/tags/tag40.xml><?xml version="1.0" encoding="utf-8"?>
<p:tagLst xmlns:a="http://schemas.openxmlformats.org/drawingml/2006/main" xmlns:r="http://schemas.openxmlformats.org/officeDocument/2006/relationships" xmlns:p="http://schemas.openxmlformats.org/presentationml/2006/main">
  <p:tag name="AGENDA_1" val="-1"/>
</p:tagLst>
</file>

<file path=ppt/tags/tag41.xml><?xml version="1.0" encoding="utf-8"?>
<p:tagLst xmlns:a="http://schemas.openxmlformats.org/drawingml/2006/main" xmlns:r="http://schemas.openxmlformats.org/officeDocument/2006/relationships" xmlns:p="http://schemas.openxmlformats.org/presentationml/2006/main">
  <p:tag name="AGENDA_2_ASSOC" val="-1"/>
</p:tagLst>
</file>

<file path=ppt/tags/tag42.xml><?xml version="1.0" encoding="utf-8"?>
<p:tagLst xmlns:a="http://schemas.openxmlformats.org/drawingml/2006/main" xmlns:r="http://schemas.openxmlformats.org/officeDocument/2006/relationships" xmlns:p="http://schemas.openxmlformats.org/presentationml/2006/main">
  <p:tag name="AGENDA_2" val="-1"/>
</p:tagLst>
</file>

<file path=ppt/tags/tag43.xml><?xml version="1.0" encoding="utf-8"?>
<p:tagLst xmlns:a="http://schemas.openxmlformats.org/drawingml/2006/main" xmlns:r="http://schemas.openxmlformats.org/officeDocument/2006/relationships" xmlns:p="http://schemas.openxmlformats.org/presentationml/2006/main">
  <p:tag name="AGENDA_3_ASSOC" val="-1"/>
</p:tagLst>
</file>

<file path=ppt/tags/tag44.xml><?xml version="1.0" encoding="utf-8"?>
<p:tagLst xmlns:a="http://schemas.openxmlformats.org/drawingml/2006/main" xmlns:r="http://schemas.openxmlformats.org/officeDocument/2006/relationships" xmlns:p="http://schemas.openxmlformats.org/presentationml/2006/main">
  <p:tag name="AGENDA_3" val="-1"/>
</p:tagLst>
</file>

<file path=ppt/tags/tag45.xml><?xml version="1.0" encoding="utf-8"?>
<p:tagLst xmlns:a="http://schemas.openxmlformats.org/drawingml/2006/main" xmlns:r="http://schemas.openxmlformats.org/officeDocument/2006/relationships" xmlns:p="http://schemas.openxmlformats.org/presentationml/2006/main">
  <p:tag name="AGENDA_1_ASSOC" val="-1"/>
</p:tagLst>
</file>

<file path=ppt/tags/tag46.xml><?xml version="1.0" encoding="utf-8"?>
<p:tagLst xmlns:a="http://schemas.openxmlformats.org/drawingml/2006/main" xmlns:r="http://schemas.openxmlformats.org/officeDocument/2006/relationships" xmlns:p="http://schemas.openxmlformats.org/presentationml/2006/main">
  <p:tag name="AGENDA_1" val="-1"/>
</p:tagLst>
</file>

<file path=ppt/tags/tag47.xml><?xml version="1.0" encoding="utf-8"?>
<p:tagLst xmlns:a="http://schemas.openxmlformats.org/drawingml/2006/main" xmlns:r="http://schemas.openxmlformats.org/officeDocument/2006/relationships" xmlns:p="http://schemas.openxmlformats.org/presentationml/2006/main">
  <p:tag name="AGENDA_1_ASSOC" val="-1"/>
</p:tagLst>
</file>

<file path=ppt/tags/tag48.xml><?xml version="1.0" encoding="utf-8"?>
<p:tagLst xmlns:a="http://schemas.openxmlformats.org/drawingml/2006/main" xmlns:r="http://schemas.openxmlformats.org/officeDocument/2006/relationships" xmlns:p="http://schemas.openxmlformats.org/presentationml/2006/main">
  <p:tag name="AGENDA_1" val="-1"/>
</p:tagLst>
</file>

<file path=ppt/tags/tag49.xml><?xml version="1.0" encoding="utf-8"?>
<p:tagLst xmlns:a="http://schemas.openxmlformats.org/drawingml/2006/main" xmlns:r="http://schemas.openxmlformats.org/officeDocument/2006/relationships" xmlns:p="http://schemas.openxmlformats.org/presentationml/2006/main">
  <p:tag name="AGENDA_1_ASSOC" val="-1"/>
</p:tagLst>
</file>

<file path=ppt/tags/tag5.xml><?xml version="1.0" encoding="utf-8"?>
<p:tagLst xmlns:a="http://schemas.openxmlformats.org/drawingml/2006/main" xmlns:r="http://schemas.openxmlformats.org/officeDocument/2006/relationships" xmlns:p="http://schemas.openxmlformats.org/presentationml/2006/main">
  <p:tag name="AGENDA_3" val="-1"/>
</p:tagLst>
</file>

<file path=ppt/tags/tag50.xml><?xml version="1.0" encoding="utf-8"?>
<p:tagLst xmlns:a="http://schemas.openxmlformats.org/drawingml/2006/main" xmlns:r="http://schemas.openxmlformats.org/officeDocument/2006/relationships" xmlns:p="http://schemas.openxmlformats.org/presentationml/2006/main">
  <p:tag name="AGENDA_2_ASSOC" val="-1"/>
</p:tagLst>
</file>

<file path=ppt/tags/tag51.xml><?xml version="1.0" encoding="utf-8"?>
<p:tagLst xmlns:a="http://schemas.openxmlformats.org/drawingml/2006/main" xmlns:r="http://schemas.openxmlformats.org/officeDocument/2006/relationships" xmlns:p="http://schemas.openxmlformats.org/presentationml/2006/main">
  <p:tag name="AGENDA_3_ASSOC" val="-1"/>
</p:tagLst>
</file>

<file path=ppt/tags/tag52.xml><?xml version="1.0" encoding="utf-8"?>
<p:tagLst xmlns:a="http://schemas.openxmlformats.org/drawingml/2006/main" xmlns:r="http://schemas.openxmlformats.org/officeDocument/2006/relationships" xmlns:p="http://schemas.openxmlformats.org/presentationml/2006/main">
  <p:tag name="AGENDA_2" val="-1"/>
</p:tagLst>
</file>

<file path=ppt/tags/tag53.xml><?xml version="1.0" encoding="utf-8"?>
<p:tagLst xmlns:a="http://schemas.openxmlformats.org/drawingml/2006/main" xmlns:r="http://schemas.openxmlformats.org/officeDocument/2006/relationships" xmlns:p="http://schemas.openxmlformats.org/presentationml/2006/main">
  <p:tag name="AGENDA_3" val="-1"/>
</p:tagLst>
</file>

<file path=ppt/tags/tag54.xml><?xml version="1.0" encoding="utf-8"?>
<p:tagLst xmlns:a="http://schemas.openxmlformats.org/drawingml/2006/main" xmlns:r="http://schemas.openxmlformats.org/officeDocument/2006/relationships" xmlns:p="http://schemas.openxmlformats.org/presentationml/2006/main">
  <p:tag name="AGENDA_1" val="-1"/>
</p:tagLst>
</file>

<file path=ppt/tags/tag55.xml><?xml version="1.0" encoding="utf-8"?>
<p:tagLst xmlns:a="http://schemas.openxmlformats.org/drawingml/2006/main" xmlns:r="http://schemas.openxmlformats.org/officeDocument/2006/relationships" xmlns:p="http://schemas.openxmlformats.org/presentationml/2006/main">
  <p:tag name="AGENDA_3" val="-1"/>
</p:tagLst>
</file>

<file path=ppt/tags/tag56.xml><?xml version="1.0" encoding="utf-8"?>
<p:tagLst xmlns:a="http://schemas.openxmlformats.org/drawingml/2006/main" xmlns:r="http://schemas.openxmlformats.org/officeDocument/2006/relationships" xmlns:p="http://schemas.openxmlformats.org/presentationml/2006/main">
  <p:tag name="AGENDA_2_ASSOC" val="-1"/>
</p:tagLst>
</file>

<file path=ppt/tags/tag57.xml><?xml version="1.0" encoding="utf-8"?>
<p:tagLst xmlns:a="http://schemas.openxmlformats.org/drawingml/2006/main" xmlns:r="http://schemas.openxmlformats.org/officeDocument/2006/relationships" xmlns:p="http://schemas.openxmlformats.org/presentationml/2006/main">
  <p:tag name="AGENDA_2" val="-1"/>
</p:tagLst>
</file>

<file path=ppt/tags/tag58.xml><?xml version="1.0" encoding="utf-8"?>
<p:tagLst xmlns:a="http://schemas.openxmlformats.org/drawingml/2006/main" xmlns:r="http://schemas.openxmlformats.org/officeDocument/2006/relationships" xmlns:p="http://schemas.openxmlformats.org/presentationml/2006/main">
  <p:tag name="AGENDA_3_ASSOC" val="-1"/>
</p:tagLst>
</file>

<file path=ppt/tags/tag59.xml><?xml version="1.0" encoding="utf-8"?>
<p:tagLst xmlns:a="http://schemas.openxmlformats.org/drawingml/2006/main" xmlns:r="http://schemas.openxmlformats.org/officeDocument/2006/relationships" xmlns:p="http://schemas.openxmlformats.org/presentationml/2006/main">
  <p:tag name="AGENDA_1_ASSOC" val="-1"/>
</p:tagLst>
</file>

<file path=ppt/tags/tag6.xml><?xml version="1.0" encoding="utf-8"?>
<p:tagLst xmlns:a="http://schemas.openxmlformats.org/drawingml/2006/main" xmlns:r="http://schemas.openxmlformats.org/officeDocument/2006/relationships" xmlns:p="http://schemas.openxmlformats.org/presentationml/2006/main">
  <p:tag name="AGENDA_1" val="-1"/>
</p:tagLst>
</file>

<file path=ppt/tags/tag60.xml><?xml version="1.0" encoding="utf-8"?>
<p:tagLst xmlns:a="http://schemas.openxmlformats.org/drawingml/2006/main" xmlns:r="http://schemas.openxmlformats.org/officeDocument/2006/relationships" xmlns:p="http://schemas.openxmlformats.org/presentationml/2006/main">
  <p:tag name="AGENDA_1" val="-1"/>
</p:tagLst>
</file>

<file path=ppt/tags/tag61.xml><?xml version="1.0" encoding="utf-8"?>
<p:tagLst xmlns:a="http://schemas.openxmlformats.org/drawingml/2006/main" xmlns:r="http://schemas.openxmlformats.org/officeDocument/2006/relationships" xmlns:p="http://schemas.openxmlformats.org/presentationml/2006/main">
  <p:tag name="AGENDA_2_ASSOC" val="-1"/>
</p:tagLst>
</file>

<file path=ppt/tags/tag62.xml><?xml version="1.0" encoding="utf-8"?>
<p:tagLst xmlns:a="http://schemas.openxmlformats.org/drawingml/2006/main" xmlns:r="http://schemas.openxmlformats.org/officeDocument/2006/relationships" xmlns:p="http://schemas.openxmlformats.org/presentationml/2006/main">
  <p:tag name="AGENDA_2" val="-1"/>
</p:tagLst>
</file>

<file path=ppt/tags/tag63.xml><?xml version="1.0" encoding="utf-8"?>
<p:tagLst xmlns:a="http://schemas.openxmlformats.org/drawingml/2006/main" xmlns:r="http://schemas.openxmlformats.org/officeDocument/2006/relationships" xmlns:p="http://schemas.openxmlformats.org/presentationml/2006/main">
  <p:tag name="AGENDA_2_ASSOC" val="-1"/>
</p:tagLst>
</file>

<file path=ppt/tags/tag64.xml><?xml version="1.0" encoding="utf-8"?>
<p:tagLst xmlns:a="http://schemas.openxmlformats.org/drawingml/2006/main" xmlns:r="http://schemas.openxmlformats.org/officeDocument/2006/relationships" xmlns:p="http://schemas.openxmlformats.org/presentationml/2006/main">
  <p:tag name="AGENDA_2" val="-1"/>
</p:tagLst>
</file>

<file path=ppt/tags/tag65.xml><?xml version="1.0" encoding="utf-8"?>
<p:tagLst xmlns:a="http://schemas.openxmlformats.org/drawingml/2006/main" xmlns:r="http://schemas.openxmlformats.org/officeDocument/2006/relationships" xmlns:p="http://schemas.openxmlformats.org/presentationml/2006/main">
  <p:tag name="AGENDA_3_ASSOC" val="-1"/>
</p:tagLst>
</file>

<file path=ppt/tags/tag66.xml><?xml version="1.0" encoding="utf-8"?>
<p:tagLst xmlns:a="http://schemas.openxmlformats.org/drawingml/2006/main" xmlns:r="http://schemas.openxmlformats.org/officeDocument/2006/relationships" xmlns:p="http://schemas.openxmlformats.org/presentationml/2006/main">
  <p:tag name="AGENDA_3" val="-1"/>
</p:tagLst>
</file>

<file path=ppt/tags/tag67.xml><?xml version="1.0" encoding="utf-8"?>
<p:tagLst xmlns:a="http://schemas.openxmlformats.org/drawingml/2006/main" xmlns:r="http://schemas.openxmlformats.org/officeDocument/2006/relationships" xmlns:p="http://schemas.openxmlformats.org/presentationml/2006/main">
  <p:tag name="AGENDA_3_ASSOC" val="-1"/>
</p:tagLst>
</file>

<file path=ppt/tags/tag68.xml><?xml version="1.0" encoding="utf-8"?>
<p:tagLst xmlns:a="http://schemas.openxmlformats.org/drawingml/2006/main" xmlns:r="http://schemas.openxmlformats.org/officeDocument/2006/relationships" xmlns:p="http://schemas.openxmlformats.org/presentationml/2006/main">
  <p:tag name="AGENDA_3" val="-1"/>
</p:tagLst>
</file>

<file path=ppt/tags/tag69.xml><?xml version="1.0" encoding="utf-8"?>
<p:tagLst xmlns:a="http://schemas.openxmlformats.org/drawingml/2006/main" xmlns:r="http://schemas.openxmlformats.org/officeDocument/2006/relationships" xmlns:p="http://schemas.openxmlformats.org/presentationml/2006/main">
  <p:tag name="AGENDA_3" val="-1"/>
</p:tagLst>
</file>

<file path=ppt/tags/tag7.xml><?xml version="1.0" encoding="utf-8"?>
<p:tagLst xmlns:a="http://schemas.openxmlformats.org/drawingml/2006/main" xmlns:r="http://schemas.openxmlformats.org/officeDocument/2006/relationships" xmlns:p="http://schemas.openxmlformats.org/presentationml/2006/main">
  <p:tag name="AGENDA_1_ASSOC" val="-1"/>
</p:tagLst>
</file>

<file path=ppt/tags/tag70.xml><?xml version="1.0" encoding="utf-8"?>
<p:tagLst xmlns:a="http://schemas.openxmlformats.org/drawingml/2006/main" xmlns:r="http://schemas.openxmlformats.org/officeDocument/2006/relationships" xmlns:p="http://schemas.openxmlformats.org/presentationml/2006/main">
  <p:tag name="AGENDA_3_ASSOC" val="-1"/>
</p:tagLst>
</file>

<file path=ppt/tags/tag71.xml><?xml version="1.0" encoding="utf-8"?>
<p:tagLst xmlns:a="http://schemas.openxmlformats.org/drawingml/2006/main" xmlns:r="http://schemas.openxmlformats.org/officeDocument/2006/relationships" xmlns:p="http://schemas.openxmlformats.org/presentationml/2006/main">
  <p:tag name="AGENDA_3_ASSOC" val="-1"/>
</p:tagLst>
</file>

<file path=ppt/tags/tag72.xml><?xml version="1.0" encoding="utf-8"?>
<p:tagLst xmlns:a="http://schemas.openxmlformats.org/drawingml/2006/main" xmlns:r="http://schemas.openxmlformats.org/officeDocument/2006/relationships" xmlns:p="http://schemas.openxmlformats.org/presentationml/2006/main">
  <p:tag name="AGENDA_3" val="-1"/>
</p:tagLst>
</file>

<file path=ppt/tags/tag73.xml><?xml version="1.0" encoding="utf-8"?>
<p:tagLst xmlns:a="http://schemas.openxmlformats.org/drawingml/2006/main" xmlns:r="http://schemas.openxmlformats.org/officeDocument/2006/relationships" xmlns:p="http://schemas.openxmlformats.org/presentationml/2006/main">
  <p:tag name="AGENDA_3" val="-1"/>
</p:tagLst>
</file>

<file path=ppt/tags/tag74.xml><?xml version="1.0" encoding="utf-8"?>
<p:tagLst xmlns:a="http://schemas.openxmlformats.org/drawingml/2006/main" xmlns:r="http://schemas.openxmlformats.org/officeDocument/2006/relationships" xmlns:p="http://schemas.openxmlformats.org/presentationml/2006/main">
  <p:tag name="AGENDA_3_ASSOC" val="-1"/>
</p:tagLst>
</file>

<file path=ppt/tags/tag75.xml><?xml version="1.0" encoding="utf-8"?>
<p:tagLst xmlns:a="http://schemas.openxmlformats.org/drawingml/2006/main" xmlns:r="http://schemas.openxmlformats.org/officeDocument/2006/relationships" xmlns:p="http://schemas.openxmlformats.org/presentationml/2006/main">
  <p:tag name="AGENDA_1_ASSOC" val="-1"/>
</p:tagLst>
</file>

<file path=ppt/tags/tag76.xml><?xml version="1.0" encoding="utf-8"?>
<p:tagLst xmlns:a="http://schemas.openxmlformats.org/drawingml/2006/main" xmlns:r="http://schemas.openxmlformats.org/officeDocument/2006/relationships" xmlns:p="http://schemas.openxmlformats.org/presentationml/2006/main">
  <p:tag name="AGENDA_2_ASSOC" val="-1"/>
</p:tagLst>
</file>

<file path=ppt/tags/tag77.xml><?xml version="1.0" encoding="utf-8"?>
<p:tagLst xmlns:a="http://schemas.openxmlformats.org/drawingml/2006/main" xmlns:r="http://schemas.openxmlformats.org/officeDocument/2006/relationships" xmlns:p="http://schemas.openxmlformats.org/presentationml/2006/main">
  <p:tag name="AGENDA_2" val="-1"/>
</p:tagLst>
</file>

<file path=ppt/tags/tag78.xml><?xml version="1.0" encoding="utf-8"?>
<p:tagLst xmlns:a="http://schemas.openxmlformats.org/drawingml/2006/main" xmlns:r="http://schemas.openxmlformats.org/officeDocument/2006/relationships" xmlns:p="http://schemas.openxmlformats.org/presentationml/2006/main">
  <p:tag name="AGENDA_1" val="-1"/>
</p:tagLst>
</file>

<file path=ppt/tags/tag79.xml><?xml version="1.0" encoding="utf-8"?>
<p:tagLst xmlns:a="http://schemas.openxmlformats.org/drawingml/2006/main" xmlns:r="http://schemas.openxmlformats.org/officeDocument/2006/relationships" xmlns:p="http://schemas.openxmlformats.org/presentationml/2006/main">
  <p:tag name="AGENDA_1_ASSOC" val="-1"/>
</p:tagLst>
</file>

<file path=ppt/tags/tag8.xml><?xml version="1.0" encoding="utf-8"?>
<p:tagLst xmlns:a="http://schemas.openxmlformats.org/drawingml/2006/main" xmlns:r="http://schemas.openxmlformats.org/officeDocument/2006/relationships" xmlns:p="http://schemas.openxmlformats.org/presentationml/2006/main">
  <p:tag name="AGENDA_1" val="-1"/>
</p:tagLst>
</file>

<file path=ppt/tags/tag80.xml><?xml version="1.0" encoding="utf-8"?>
<p:tagLst xmlns:a="http://schemas.openxmlformats.org/drawingml/2006/main" xmlns:r="http://schemas.openxmlformats.org/officeDocument/2006/relationships" xmlns:p="http://schemas.openxmlformats.org/presentationml/2006/main">
  <p:tag name="AGENDA_1" val="-1"/>
</p:tagLst>
</file>

<file path=ppt/tags/tag81.xml><?xml version="1.0" encoding="utf-8"?>
<p:tagLst xmlns:a="http://schemas.openxmlformats.org/drawingml/2006/main" xmlns:r="http://schemas.openxmlformats.org/officeDocument/2006/relationships" xmlns:p="http://schemas.openxmlformats.org/presentationml/2006/main">
  <p:tag name="AGENDA_2_ASSOC" val="-1"/>
</p:tagLst>
</file>

<file path=ppt/tags/tag82.xml><?xml version="1.0" encoding="utf-8"?>
<p:tagLst xmlns:a="http://schemas.openxmlformats.org/drawingml/2006/main" xmlns:r="http://schemas.openxmlformats.org/officeDocument/2006/relationships" xmlns:p="http://schemas.openxmlformats.org/presentationml/2006/main">
  <p:tag name="AGENDA_2" val="-1"/>
</p:tagLst>
</file>

<file path=ppt/tags/tag83.xml><?xml version="1.0" encoding="utf-8"?>
<p:tagLst xmlns:a="http://schemas.openxmlformats.org/drawingml/2006/main" xmlns:r="http://schemas.openxmlformats.org/officeDocument/2006/relationships" xmlns:p="http://schemas.openxmlformats.org/presentationml/2006/main">
  <p:tag name="AGENDA_1_ASSOC" val="-1"/>
</p:tagLst>
</file>

<file path=ppt/tags/tag84.xml><?xml version="1.0" encoding="utf-8"?>
<p:tagLst xmlns:a="http://schemas.openxmlformats.org/drawingml/2006/main" xmlns:r="http://schemas.openxmlformats.org/officeDocument/2006/relationships" xmlns:p="http://schemas.openxmlformats.org/presentationml/2006/main">
  <p:tag name="AGENDA_2_ASSOC" val="-1"/>
</p:tagLst>
</file>

<file path=ppt/tags/tag85.xml><?xml version="1.0" encoding="utf-8"?>
<p:tagLst xmlns:a="http://schemas.openxmlformats.org/drawingml/2006/main" xmlns:r="http://schemas.openxmlformats.org/officeDocument/2006/relationships" xmlns:p="http://schemas.openxmlformats.org/presentationml/2006/main">
  <p:tag name="AGENDA_2" val="-1"/>
</p:tagLst>
</file>

<file path=ppt/tags/tag86.xml><?xml version="1.0" encoding="utf-8"?>
<p:tagLst xmlns:a="http://schemas.openxmlformats.org/drawingml/2006/main" xmlns:r="http://schemas.openxmlformats.org/officeDocument/2006/relationships" xmlns:p="http://schemas.openxmlformats.org/presentationml/2006/main">
  <p:tag name="AGENDA_1" val="-1"/>
</p:tagLst>
</file>

<file path=ppt/tags/tag87.xml><?xml version="1.0" encoding="utf-8"?>
<p:tagLst xmlns:a="http://schemas.openxmlformats.org/drawingml/2006/main" xmlns:r="http://schemas.openxmlformats.org/officeDocument/2006/relationships" xmlns:p="http://schemas.openxmlformats.org/presentationml/2006/main">
  <p:tag name="AGENDA_2" val="-1"/>
</p:tagLst>
</file>

<file path=ppt/tags/tag88.xml><?xml version="1.0" encoding="utf-8"?>
<p:tagLst xmlns:a="http://schemas.openxmlformats.org/drawingml/2006/main" xmlns:r="http://schemas.openxmlformats.org/officeDocument/2006/relationships" xmlns:p="http://schemas.openxmlformats.org/presentationml/2006/main">
  <p:tag name="AGENDA_2_ASSOC" val="-1"/>
</p:tagLst>
</file>

<file path=ppt/tags/tag89.xml><?xml version="1.0" encoding="utf-8"?>
<p:tagLst xmlns:a="http://schemas.openxmlformats.org/drawingml/2006/main" xmlns:r="http://schemas.openxmlformats.org/officeDocument/2006/relationships" xmlns:p="http://schemas.openxmlformats.org/presentationml/2006/main">
  <p:tag name="AGENDA_1_ASSOC" val="-1"/>
</p:tagLst>
</file>

<file path=ppt/tags/tag9.xml><?xml version="1.0" encoding="utf-8"?>
<p:tagLst xmlns:a="http://schemas.openxmlformats.org/drawingml/2006/main" xmlns:r="http://schemas.openxmlformats.org/officeDocument/2006/relationships" xmlns:p="http://schemas.openxmlformats.org/presentationml/2006/main">
  <p:tag name="AGENDA_1_ASSOC" val="-1"/>
</p:tagLst>
</file>

<file path=ppt/tags/tag90.xml><?xml version="1.0" encoding="utf-8"?>
<p:tagLst xmlns:a="http://schemas.openxmlformats.org/drawingml/2006/main" xmlns:r="http://schemas.openxmlformats.org/officeDocument/2006/relationships" xmlns:p="http://schemas.openxmlformats.org/presentationml/2006/main">
  <p:tag name="AGENDA_2_ASSOC" val="-1"/>
</p:tagLst>
</file>

<file path=ppt/tags/tag91.xml><?xml version="1.0" encoding="utf-8"?>
<p:tagLst xmlns:a="http://schemas.openxmlformats.org/drawingml/2006/main" xmlns:r="http://schemas.openxmlformats.org/officeDocument/2006/relationships" xmlns:p="http://schemas.openxmlformats.org/presentationml/2006/main">
  <p:tag name="AGENDA_2" val="-1"/>
</p:tagLst>
</file>

<file path=ppt/tags/tag92.xml><?xml version="1.0" encoding="utf-8"?>
<p:tagLst xmlns:a="http://schemas.openxmlformats.org/drawingml/2006/main" xmlns:r="http://schemas.openxmlformats.org/officeDocument/2006/relationships" xmlns:p="http://schemas.openxmlformats.org/presentationml/2006/main">
  <p:tag name="AGENDA_1" val="-1"/>
</p:tagLst>
</file>

<file path=ppt/tags/tag93.xml><?xml version="1.0" encoding="utf-8"?>
<p:tagLst xmlns:a="http://schemas.openxmlformats.org/drawingml/2006/main" xmlns:r="http://schemas.openxmlformats.org/officeDocument/2006/relationships" xmlns:p="http://schemas.openxmlformats.org/presentationml/2006/main">
  <p:tag name="AGENDA_1_ASSOC" val="-1"/>
</p:tagLst>
</file>

<file path=ppt/tags/tag94.xml><?xml version="1.0" encoding="utf-8"?>
<p:tagLst xmlns:a="http://schemas.openxmlformats.org/drawingml/2006/main" xmlns:r="http://schemas.openxmlformats.org/officeDocument/2006/relationships" xmlns:p="http://schemas.openxmlformats.org/presentationml/2006/main">
  <p:tag name="AGENDA_2_ASSOC" val="-1"/>
</p:tagLst>
</file>

<file path=ppt/tags/tag95.xml><?xml version="1.0" encoding="utf-8"?>
<p:tagLst xmlns:a="http://schemas.openxmlformats.org/drawingml/2006/main" xmlns:r="http://schemas.openxmlformats.org/officeDocument/2006/relationships" xmlns:p="http://schemas.openxmlformats.org/presentationml/2006/main">
  <p:tag name="AGENDA_2" val="-1"/>
</p:tagLst>
</file>

<file path=ppt/tags/tag96.xml><?xml version="1.0" encoding="utf-8"?>
<p:tagLst xmlns:a="http://schemas.openxmlformats.org/drawingml/2006/main" xmlns:r="http://schemas.openxmlformats.org/officeDocument/2006/relationships" xmlns:p="http://schemas.openxmlformats.org/presentationml/2006/main">
  <p:tag name="AGENDA_1" val="-1"/>
</p:tagLst>
</file>

<file path=ppt/tags/tag97.xml><?xml version="1.0" encoding="utf-8"?>
<p:tagLst xmlns:a="http://schemas.openxmlformats.org/drawingml/2006/main" xmlns:r="http://schemas.openxmlformats.org/officeDocument/2006/relationships" xmlns:p="http://schemas.openxmlformats.org/presentationml/2006/main">
  <p:tag name="AGENDA_2_ASSOC" val="-1"/>
</p:tagLst>
</file>

<file path=ppt/tags/tag98.xml><?xml version="1.0" encoding="utf-8"?>
<p:tagLst xmlns:a="http://schemas.openxmlformats.org/drawingml/2006/main" xmlns:r="http://schemas.openxmlformats.org/officeDocument/2006/relationships" xmlns:p="http://schemas.openxmlformats.org/presentationml/2006/main">
  <p:tag name="AGENDA_2" val="-1"/>
</p:tagLst>
</file>

<file path=ppt/tags/tag99.xml><?xml version="1.0" encoding="utf-8"?>
<p:tagLst xmlns:a="http://schemas.openxmlformats.org/drawingml/2006/main" xmlns:r="http://schemas.openxmlformats.org/officeDocument/2006/relationships" xmlns:p="http://schemas.openxmlformats.org/presentationml/2006/main">
  <p:tag name="AGENDA_2_ASSOC"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12352</TotalTime>
  <Words>8667</Words>
  <Application>Microsoft Office PowerPoint</Application>
  <PresentationFormat>Presentación en pantalla (4:3)</PresentationFormat>
  <Paragraphs>525</Paragraphs>
  <Slides>114</Slides>
  <Notes>27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114</vt:i4>
      </vt:variant>
    </vt:vector>
  </HeadingPairs>
  <TitlesOfParts>
    <vt:vector size="120" baseType="lpstr">
      <vt:lpstr>Arial</vt:lpstr>
      <vt:lpstr>Arial Black</vt:lpstr>
      <vt:lpstr>Calibri</vt:lpstr>
      <vt:lpstr>Times New Roman</vt:lpstr>
      <vt:lpstr>ヒラギノ角ゴ Pro W3</vt:lpstr>
      <vt:lpstr>Tema de Office</vt:lpstr>
      <vt:lpstr>Presentación de PowerPoint</vt:lpstr>
      <vt:lpstr>Cuestiones más relevantes que han sido objeto de admisión en materia tributaria en la Sección Primera de la Sala Tercera del Tribunal Supremo en el último año.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ATS 27 de octubre de 2022 (RCA/2434/2022; ECLI:ES:TS:2022:15088A).</vt:lpstr>
      <vt:lpstr>ATS 25 de mayo de 2022 (RCA/5936/2021; ECLI:ES:TS:2022:8262A ) ATS 25 de mayo de 2022 (RCA/5321/2021; ECLI:ES:TS:2022:8397A )</vt:lpstr>
      <vt:lpstr>ATS 20 de julio de 2022(RCA/1/2021; ECLI:ES:TS:2022:11405A)</vt:lpstr>
      <vt:lpstr>Presentación de PowerPoint</vt:lpstr>
      <vt:lpstr>ATS 2 de marzo de 2022 (RCA/2281/2021; ECLI:ES:TS:2022:3305A)</vt:lpstr>
      <vt:lpstr>Presentación de PowerPoint</vt:lpstr>
      <vt:lpstr> ATS 30 de noviembre de 2022 (RCA/2800/2022; ECLI:ES:TS:2022:17247A) ATS 27 de noviembre de 2022 (RCA/2790/2022; ECLI:ES:TS:2022:15075A) ATS 27 de noviembre de 2022 (RCA/2921/2022; ECLI:ES:TS:2022:15070A)  </vt:lpstr>
      <vt:lpstr>Presentación de PowerPoint</vt:lpstr>
      <vt:lpstr>ATS 18 de enero de 2023 (RCA/1972/2022; ECLI:ES:TS:2023:640A)</vt:lpstr>
      <vt:lpstr>Presentación de PowerPoint</vt:lpstr>
      <vt:lpstr>Presentación de PowerPoint</vt:lpstr>
      <vt:lpstr>ATS 14 de diciembre de 2022 (RCA/4203/2022; ECLI:ES:TS:2022:17547A) ATS 18 de enero de 2023 (6321/2022; ECLI:ES:TS:2023:625A)</vt:lpstr>
      <vt:lpstr>ATS 20 de octubre de 2022 (RCA/2453/2022; ECLI:ES:TS:2022:14260A)</vt:lpstr>
      <vt:lpstr>ATS 20 de julio de 2022 (RCA/8620/2021; ECLI:ES:TS:2022:11390A ) ATS 29 de junio de 2022 (RCA/5234/2021 ECLI:ES:TS:2022:10111A)</vt:lpstr>
      <vt:lpstr>ATS 22 de junio de 2022(RCA/ 8550/2021; ECLI:ES:TS:2022:9832A) </vt:lpstr>
      <vt:lpstr>ATS de 15 de junio de 2022 (5250/2021; ECLI:ES:TS:2022:10110A)</vt:lpstr>
      <vt:lpstr>ATS 15 de junio de 2022 (RCA/6723/2021; ECLI:ES:TS:2022:9366A )</vt:lpstr>
      <vt:lpstr>Presentación de PowerPoint</vt:lpstr>
      <vt:lpstr>ATS de 23 noviembre de 2022 (RCA/2847/2022; 2847/2022) </vt:lpstr>
      <vt:lpstr>ATS 12 de enero de 2023 (RCA/981/2021; ECLI:ES:TS:2023:644A)</vt:lpstr>
      <vt:lpstr>Presentación de PowerPoint</vt:lpstr>
      <vt:lpstr>ATS 20 de julio de 2022 (RCA/747/2022; ECLI:ES:TS:2022:12081A)</vt:lpstr>
      <vt:lpstr>Presentación de PowerPoint</vt:lpstr>
      <vt:lpstr>ATS de 3 de noviembre de 2022 (RCA/999/2022; ECLI:ES:TS:2022:15530A) ATS 6 de julio de 2022 (RCA/6669/2021; ECLI:ES:TS:2022:10570A)</vt:lpstr>
      <vt:lpstr>ATS 9 de febrero de 2022 (RCA/3001/2021; ECLI:ES:TS:2022:1432A) ATS 9 de febrero de 2022 (RCA/3005/2021; ECLI:ES:TS:2022:1434A)</vt:lpstr>
      <vt:lpstr>Presentación de PowerPoint</vt:lpstr>
      <vt:lpstr>ATS 6 de julio de 2022 (RCA/7442/2021; ECLI:ES:TS:2022:10613A ) ATS 6 de octubre de 2022 (RCA/8533/2021; ECLI:ES:TS:2022:13917A )</vt:lpstr>
      <vt:lpstr>ATS 22 de septiembre de 2022 (RCA/1234/2022; ECLI:ES:TS:2022:12543)</vt:lpstr>
      <vt:lpstr>ATS 20 de julio de 2022 (RCA/517/2022; ECLI:ES:TS:2022:11389A)</vt:lpstr>
      <vt:lpstr>Presentación de PowerPoint</vt:lpstr>
      <vt:lpstr>Presentación de PowerPoint</vt:lpstr>
      <vt:lpstr>ATS 13 de julio de 2022 (RCA/8710/2021; ECLI:ES:TS:2022:11447A )</vt:lpstr>
      <vt:lpstr>Presentación de PowerPoint</vt:lpstr>
      <vt:lpstr>Presentación de PowerPoint</vt:lpstr>
      <vt:lpstr>Presentación de PowerPoint</vt:lpstr>
      <vt:lpstr>Presentación de PowerPoint</vt:lpstr>
      <vt:lpstr>ATS 13 de julio de 2022 (RCA/8081/2021; ECLI:ES:TS:2022:11385A)</vt:lpstr>
      <vt:lpstr>Auto 1 de febrero de 2023 (RCA/4378/2022). </vt:lpstr>
      <vt:lpstr>Presentación de PowerPoint</vt:lpstr>
      <vt:lpstr>Auto de 1de febrero de 2023  (RCA/3940/2022; ECLI:ES:TS:2023:1070A). </vt:lpstr>
      <vt:lpstr>Presentación de PowerPoint</vt:lpstr>
      <vt:lpstr>Presentación de PowerPoint</vt:lpstr>
      <vt:lpstr>Presentación de PowerPoint</vt:lpstr>
      <vt:lpstr>Presentación de PowerPoint</vt:lpstr>
      <vt:lpstr>ATS 6 de julio de 2022 (RCA/7268/2021; ECLI:ES:TS:2022:10616A)</vt:lpstr>
      <vt:lpstr>Presentación de PowerPoint</vt:lpstr>
      <vt:lpstr>Presentación de PowerPoint</vt:lpstr>
      <vt:lpstr>Presentación de PowerPoint</vt:lpstr>
      <vt:lpstr>ATS 29 de junio de 2022 (RCA/8015/2021; ECLI:ES:TS:2022:10096A) ATS 25 de mayo de 2022 (RCA/ 8008/2021 ; ECLI:ES:TS:2022:8391A) ATS 2 de marzo de 2022 (RCA/ 4128/2021 ; ECLI:ES:TS:2022:3341A )</vt:lpstr>
      <vt:lpstr>Presentación de PowerPoint</vt:lpstr>
      <vt:lpstr>ATS 29 de septiembre de 2022 (RCA/1739/2022; ECLI:ES:TS:2022:13924A)</vt:lpstr>
      <vt:lpstr>Presentación de PowerPoint</vt:lpstr>
      <vt:lpstr>Presentación de PowerPoint</vt:lpstr>
      <vt:lpstr>ATS 25 de mayo de 2022 (RCA/6391/2021; ECLI:ES:TS:2022:8331A )</vt:lpstr>
      <vt:lpstr>Presentación de PowerPoint</vt:lpstr>
      <vt:lpstr>ATS de 15 de junio de 2022 (RCA/4702/2021; ECLI:ES:TS:2022:9395A)</vt:lpstr>
      <vt:lpstr>Presentación de PowerPoint</vt:lpstr>
      <vt:lpstr>ATS  29 de septiembre de 2022 (RCA/1496/2022; ECLI:ES:TS:2022:13064A)</vt:lpstr>
      <vt:lpstr>Presentación de PowerPoint</vt:lpstr>
      <vt:lpstr>ATS 18 de enero de 2023 (RCA/4869/2022 ECLI:ES:TS:2023:290A)</vt:lpstr>
      <vt:lpstr>Presentación de PowerPoint</vt:lpstr>
      <vt:lpstr>ATS 13 de julio de 2022 (RCA/ 515/2022; ECLI:ES:TS:2022:11073A)</vt:lpstr>
      <vt:lpstr>Presentación de PowerPoint</vt:lpstr>
      <vt:lpstr>ATS 29 de junio de 2022 (RCA/2334/2021; ECLI:ES:TS:2022:10098A)</vt:lpstr>
      <vt:lpstr>Presentación de PowerPoint</vt:lpstr>
      <vt:lpstr>ATS 22 de septiembre de 2022 ( RCA/1841/2022; ECLI:ES:TS:2022:12542A)</vt:lpstr>
      <vt:lpstr>Presentación de PowerPoint</vt:lpstr>
      <vt:lpstr>ATS de 15 de junio de 2022 (RCA/7127/2021:ECLI:ES:TS:2022:9384A)</vt:lpstr>
      <vt:lpstr>Presentación de PowerPoint</vt:lpstr>
      <vt:lpstr>ATS 15 de junio de 2022 (RCA/6528/2021; ECLI:ES:TS:2022:9397A) ATS 15 de junio de 2022 (RCA/6517/2021; ECLI:ES:TS:2022:9396A ) ATS 15 de junio de 2022 (RCA/6522/2021; ECLI:ES:TS:2022:9369A)</vt:lpstr>
      <vt:lpstr>Presentación de PowerPoint</vt:lpstr>
      <vt:lpstr>Presentación de PowerPoint</vt:lpstr>
      <vt:lpstr>ATS 1 de febrero de 20212 (RCA/5226/2022)</vt:lpstr>
      <vt:lpstr>Presentación de PowerPoint</vt:lpstr>
      <vt:lpstr>ATS 8 de febrero de 2023 (RCA/5184/2022) </vt:lpstr>
      <vt:lpstr>ATS 13 de octubre de 2022 (RCA/1000/2022; ECLI:ES:TS:2022:14243A  ATS 13 de octubre de 2022 RCA/2202/2022; ECLI:ES:TS:2022:13942A)</vt:lpstr>
      <vt:lpstr>Presentación de PowerPoint</vt:lpstr>
      <vt:lpstr>ATS 20 de abril de 2022 (RCA/5472/2021; ECLI:ES:TS:2022:5765A ) ATS 20 de abril de 2022 (RCA/4232/2021; ECLI:ES:TS:2022:5761A ) ATS 2 de marzo de 2022 (RCA/7199/2021; ECLI:ES:TS:2022:2817A  )</vt:lpstr>
      <vt:lpstr>Presentación de PowerPoint</vt:lpstr>
      <vt:lpstr>Presentación de PowerPoint</vt:lpstr>
      <vt:lpstr>ATS 6 de julio de 2022 (RCA/8213/2021; ECLI:ES:TS:2022:10611A)</vt:lpstr>
      <vt:lpstr>Presentación de PowerPoint</vt:lpstr>
      <vt:lpstr>Presentación de PowerPoint</vt:lpstr>
      <vt:lpstr>Presentación de PowerPoint</vt:lpstr>
      <vt:lpstr>ATS 19 de enero de 2022 (RCA/252/2021; Roj: ATS  535/2022 -  ECLI:ES:TS:2022:535A)</vt:lpstr>
      <vt:lpstr>ATS 20 de julio de 2022 (RCA/38/2022; ECLI:ES:TS:2022:12092)</vt:lpstr>
      <vt:lpstr>Presentación de PowerPoint</vt:lpstr>
      <vt:lpstr>Presentación de PowerPoint</vt:lpstr>
      <vt:lpstr>ATS 25 de enero de 2023 (RCA/4701/2022)</vt:lpstr>
      <vt:lpstr>Presentación de PowerPoint</vt:lpstr>
      <vt:lpstr>Artículo 164.1ª) Constitución Española</vt:lpstr>
      <vt:lpstr>Presentación de PowerPoint</vt:lpstr>
      <vt:lpstr>Presentación de PowerPoint</vt:lpstr>
      <vt:lpstr>Presentación de PowerPoint</vt:lpstr>
      <vt:lpstr>ATS 15 de septiembre de 2022 (RCA/7395/2021; ECLI:ES:TS:2022:12145A)</vt:lpstr>
      <vt:lpstr>ATS 3 de noviembre de 2022 (RCA/3284/2022; ECLI:ES:TS:2022:15532A)</vt:lpstr>
      <vt:lpstr>Presentación de PowerPoint</vt:lpstr>
      <vt:lpstr>ATS 12 de enero de 2022 (RCA/3042/2021;  ECLI:ES:TS:2022:12A).</vt:lpstr>
      <vt:lpstr>Presentación de PowerPoint</vt:lpstr>
      <vt:lpstr>ATS 20 de octubre de 2022 (RCA2961/2022; ECLI:ES:TS:2022:14262A)</vt:lpstr>
    </vt:vector>
  </TitlesOfParts>
  <Company>SGNTJ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teletrabajo</dc:creator>
  <cp:lastModifiedBy>Sandra Gonzalez De Lara Mingo</cp:lastModifiedBy>
  <cp:revision>391</cp:revision>
  <cp:lastPrinted>2022-02-17T11:38:41Z</cp:lastPrinted>
  <dcterms:created xsi:type="dcterms:W3CDTF">2019-06-09T16:20:31Z</dcterms:created>
  <dcterms:modified xsi:type="dcterms:W3CDTF">2023-02-23T11:33:24Z</dcterms:modified>
</cp:coreProperties>
</file>